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sldIdLst>
    <p:sldId id="256" r:id="rId2"/>
    <p:sldId id="258" r:id="rId3"/>
    <p:sldId id="257"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94381" autoAdjust="0"/>
  </p:normalViewPr>
  <p:slideViewPr>
    <p:cSldViewPr snapToGrid="0">
      <p:cViewPr varScale="1">
        <p:scale>
          <a:sx n="26" d="100"/>
          <a:sy n="26" d="100"/>
        </p:scale>
        <p:origin x="24"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954A71F5-2C90-476C-A06D-B316F43276BC}" type="datetimeFigureOut">
              <a:rPr lang="en-US" smtClean="0"/>
              <a:t>9/29/2020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77E3EC2-DDB7-47C9-B6BD-041F4D0C7335}" type="slidenum">
              <a:rPr lang="en-US" smtClean="0"/>
              <a:t>‹#›</a:t>
            </a:fld>
            <a:endParaRPr lang="en-US"/>
          </a:p>
        </p:txBody>
      </p:sp>
    </p:spTree>
    <p:extLst>
      <p:ext uri="{BB962C8B-B14F-4D97-AF65-F5344CB8AC3E}">
        <p14:creationId xmlns:p14="http://schemas.microsoft.com/office/powerpoint/2010/main" val="229377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4A71F5-2C90-476C-A06D-B316F43276BC}"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259459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54A71F5-2C90-476C-A06D-B316F43276BC}"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227978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54A71F5-2C90-476C-A06D-B316F43276BC}"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2688103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4A71F5-2C90-476C-A06D-B316F43276BC}"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183194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54A71F5-2C90-476C-A06D-B316F43276BC}"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3684689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54A71F5-2C90-476C-A06D-B316F43276BC}"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1301524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A71F5-2C90-476C-A06D-B316F43276BC}"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2950476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A71F5-2C90-476C-A06D-B316F43276BC}"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138403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A71F5-2C90-476C-A06D-B316F43276BC}"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328863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4A71F5-2C90-476C-A06D-B316F43276BC}"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241889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4A71F5-2C90-476C-A06D-B316F43276BC}"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204007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4A71F5-2C90-476C-A06D-B316F43276BC}"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182789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4A71F5-2C90-476C-A06D-B316F43276BC}"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304140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A71F5-2C90-476C-A06D-B316F43276BC}"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66715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4A71F5-2C90-476C-A06D-B316F43276BC}"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334334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4A71F5-2C90-476C-A06D-B316F43276BC}"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7E3EC2-DDB7-47C9-B6BD-041F4D0C7335}" type="slidenum">
              <a:rPr lang="en-US" smtClean="0"/>
              <a:t>‹#›</a:t>
            </a:fld>
            <a:endParaRPr lang="en-US"/>
          </a:p>
        </p:txBody>
      </p:sp>
    </p:spTree>
    <p:extLst>
      <p:ext uri="{BB962C8B-B14F-4D97-AF65-F5344CB8AC3E}">
        <p14:creationId xmlns:p14="http://schemas.microsoft.com/office/powerpoint/2010/main" val="126699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54A71F5-2C90-476C-A06D-B316F43276BC}" type="datetimeFigureOut">
              <a:rPr lang="en-US" smtClean="0"/>
              <a:t>9/29/2020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77E3EC2-DDB7-47C9-B6BD-041F4D0C7335}" type="slidenum">
              <a:rPr lang="en-US" smtClean="0"/>
              <a:t>‹#›</a:t>
            </a:fld>
            <a:endParaRPr lang="en-US"/>
          </a:p>
        </p:txBody>
      </p:sp>
    </p:spTree>
    <p:extLst>
      <p:ext uri="{BB962C8B-B14F-4D97-AF65-F5344CB8AC3E}">
        <p14:creationId xmlns:p14="http://schemas.microsoft.com/office/powerpoint/2010/main" val="76003766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asc@richland.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https://discourse.richland.edu/uploads/default/original/1X/ae7308b446bd411cf3bb08fc5ca92f31cf9e7223.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richland.edu/readwrit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ext.help/getpdf" TargetMode="External"/><Relationship Id="rId2" Type="http://schemas.openxmlformats.org/officeDocument/2006/relationships/hyperlink" Target="https://www.youtube.com/watch?v=wTt_YALAV6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df.texthelp.com/dashboard/?utm_source=ChromeWebstore&amp;utm_medium=WEB&amp;utm_campaign=InstallExtensio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asc@richland.edu" TargetMode="External"/><Relationship Id="rId2" Type="http://schemas.openxmlformats.org/officeDocument/2006/relationships/hyperlink" Target="https://support.texthelp.com/help/my-subscription-isnt-getting-premium-feature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E9CE-A2A9-44BF-9B78-3E17CE6BE316}"/>
              </a:ext>
            </a:extLst>
          </p:cNvPr>
          <p:cNvSpPr>
            <a:spLocks noGrp="1"/>
          </p:cNvSpPr>
          <p:nvPr>
            <p:ph type="ctrTitle"/>
          </p:nvPr>
        </p:nvSpPr>
        <p:spPr>
          <a:xfrm>
            <a:off x="1154955" y="1515291"/>
            <a:ext cx="8825658" cy="1249552"/>
          </a:xfrm>
        </p:spPr>
        <p:txBody>
          <a:bodyPr/>
          <a:lstStyle/>
          <a:p>
            <a:pPr algn="ctr"/>
            <a:r>
              <a:rPr lang="en-US" dirty="0" err="1"/>
              <a:t>Read&amp;Write</a:t>
            </a:r>
            <a:endParaRPr lang="en-US" dirty="0"/>
          </a:p>
        </p:txBody>
      </p:sp>
      <p:pic>
        <p:nvPicPr>
          <p:cNvPr id="6" name="Picture 5" descr="Richland Community College Read &amp; Write Logo">
            <a:extLst>
              <a:ext uri="{FF2B5EF4-FFF2-40B4-BE49-F238E27FC236}">
                <a16:creationId xmlns:a16="http://schemas.microsoft.com/office/drawing/2014/main" id="{0672CAE0-832B-4CA8-B47B-6A6AA5FA7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404" y="1488452"/>
            <a:ext cx="10161192" cy="1615306"/>
          </a:xfrm>
          <a:prstGeom prst="rect">
            <a:avLst/>
          </a:prstGeom>
        </p:spPr>
      </p:pic>
      <p:sp>
        <p:nvSpPr>
          <p:cNvPr id="3" name="Subtitle 2">
            <a:extLst>
              <a:ext uri="{FF2B5EF4-FFF2-40B4-BE49-F238E27FC236}">
                <a16:creationId xmlns:a16="http://schemas.microsoft.com/office/drawing/2014/main" id="{F6922F1D-20A7-48C6-8C82-C528A10E8602}"/>
              </a:ext>
            </a:extLst>
          </p:cNvPr>
          <p:cNvSpPr>
            <a:spLocks noGrp="1"/>
          </p:cNvSpPr>
          <p:nvPr>
            <p:ph type="subTitle" idx="1"/>
          </p:nvPr>
        </p:nvSpPr>
        <p:spPr>
          <a:xfrm>
            <a:off x="1355149" y="4410479"/>
            <a:ext cx="9644704" cy="1114697"/>
          </a:xfrm>
        </p:spPr>
        <p:txBody>
          <a:bodyPr>
            <a:normAutofit/>
          </a:bodyPr>
          <a:lstStyle/>
          <a:p>
            <a:pPr algn="ctr"/>
            <a:r>
              <a:rPr lang="en-US" sz="2400" b="1" dirty="0"/>
              <a:t>A literacy tool brought to you by the Academic Success Center</a:t>
            </a:r>
          </a:p>
        </p:txBody>
      </p:sp>
      <p:pic>
        <p:nvPicPr>
          <p:cNvPr id="4" name="Picture 3" descr="TextHelp Logo">
            <a:extLst>
              <a:ext uri="{FF2B5EF4-FFF2-40B4-BE49-F238E27FC236}">
                <a16:creationId xmlns:a16="http://schemas.microsoft.com/office/drawing/2014/main" id="{D3CF8CF1-D1F4-4E08-8839-92C10BFBD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738" y="5439304"/>
            <a:ext cx="1773237" cy="487215"/>
          </a:xfrm>
          <a:prstGeom prst="rect">
            <a:avLst/>
          </a:prstGeom>
        </p:spPr>
      </p:pic>
    </p:spTree>
    <p:extLst>
      <p:ext uri="{BB962C8B-B14F-4D97-AF65-F5344CB8AC3E}">
        <p14:creationId xmlns:p14="http://schemas.microsoft.com/office/powerpoint/2010/main" val="400686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CFFF-4C7D-46F4-BFBD-AC8BAF9FED7D}"/>
              </a:ext>
            </a:extLst>
          </p:cNvPr>
          <p:cNvSpPr>
            <a:spLocks noGrp="1"/>
          </p:cNvSpPr>
          <p:nvPr>
            <p:ph type="title"/>
          </p:nvPr>
        </p:nvSpPr>
        <p:spPr>
          <a:xfrm>
            <a:off x="1715292" y="1153283"/>
            <a:ext cx="8761413" cy="706964"/>
          </a:xfrm>
        </p:spPr>
        <p:txBody>
          <a:bodyPr/>
          <a:lstStyle/>
          <a:p>
            <a:pPr algn="ctr"/>
            <a:r>
              <a:rPr lang="en-US" dirty="0"/>
              <a:t>Thank you!</a:t>
            </a:r>
          </a:p>
        </p:txBody>
      </p:sp>
      <p:sp>
        <p:nvSpPr>
          <p:cNvPr id="4" name="Content Placeholder 3">
            <a:extLst>
              <a:ext uri="{FF2B5EF4-FFF2-40B4-BE49-F238E27FC236}">
                <a16:creationId xmlns:a16="http://schemas.microsoft.com/office/drawing/2014/main" id="{2F4E66B3-C2ED-4C3A-A223-22EFA49442F7}"/>
              </a:ext>
            </a:extLst>
          </p:cNvPr>
          <p:cNvSpPr>
            <a:spLocks noGrp="1"/>
          </p:cNvSpPr>
          <p:nvPr>
            <p:ph idx="1"/>
          </p:nvPr>
        </p:nvSpPr>
        <p:spPr>
          <a:xfrm>
            <a:off x="1154955" y="2603500"/>
            <a:ext cx="9476974" cy="3416300"/>
          </a:xfrm>
        </p:spPr>
        <p:txBody>
          <a:bodyPr/>
          <a:lstStyle/>
          <a:p>
            <a:pPr marL="0" indent="0" algn="ctr">
              <a:buNone/>
            </a:pPr>
            <a:r>
              <a:rPr lang="en-US" sz="2800" dirty="0"/>
              <a:t>Contact the Academic Success Center with any questions or for more information at </a:t>
            </a:r>
            <a:r>
              <a:rPr lang="en-US" sz="2800" dirty="0">
                <a:hlinkClick r:id="rId2"/>
              </a:rPr>
              <a:t>asc@richland.edu</a:t>
            </a:r>
            <a:endParaRPr lang="en-US" sz="2800" dirty="0"/>
          </a:p>
          <a:p>
            <a:pPr marL="0" indent="0">
              <a:buNone/>
            </a:pPr>
            <a:endParaRPr lang="en-US" dirty="0"/>
          </a:p>
        </p:txBody>
      </p:sp>
      <p:pic>
        <p:nvPicPr>
          <p:cNvPr id="7" name="Picture 6" descr="Academic Success Center at Richland Community College Logo">
            <a:extLst>
              <a:ext uri="{FF2B5EF4-FFF2-40B4-BE49-F238E27FC236}">
                <a16:creationId xmlns:a16="http://schemas.microsoft.com/office/drawing/2014/main" id="{AA6B2E0B-DAD0-4A75-837A-9932A348BDF0}"/>
              </a:ext>
            </a:extLst>
          </p:cNvPr>
          <p:cNvPicPr>
            <a:picLocks noChangeAspect="1"/>
          </p:cNvPicPr>
          <p:nvPr/>
        </p:nvPicPr>
        <p:blipFill>
          <a:blip r:embed="rId3"/>
          <a:stretch>
            <a:fillRect/>
          </a:stretch>
        </p:blipFill>
        <p:spPr>
          <a:xfrm>
            <a:off x="1885312" y="5396294"/>
            <a:ext cx="8164133" cy="1111186"/>
          </a:xfrm>
          <a:prstGeom prst="rect">
            <a:avLst/>
          </a:prstGeom>
        </p:spPr>
      </p:pic>
    </p:spTree>
    <p:extLst>
      <p:ext uri="{BB962C8B-B14F-4D97-AF65-F5344CB8AC3E}">
        <p14:creationId xmlns:p14="http://schemas.microsoft.com/office/powerpoint/2010/main" val="351858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535D-14BA-4826-A28E-1EF201F285C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55B0E01-05C1-4B6B-9A08-77351498DAB4}"/>
              </a:ext>
            </a:extLst>
          </p:cNvPr>
          <p:cNvSpPr>
            <a:spLocks noGrp="1"/>
          </p:cNvSpPr>
          <p:nvPr>
            <p:ph idx="1"/>
          </p:nvPr>
        </p:nvSpPr>
        <p:spPr>
          <a:xfrm>
            <a:off x="1154954" y="2499722"/>
            <a:ext cx="9866831" cy="3520078"/>
          </a:xfrm>
        </p:spPr>
        <p:txBody>
          <a:bodyPr>
            <a:normAutofit lnSpcReduction="10000"/>
          </a:bodyPr>
          <a:lstStyle/>
          <a:p>
            <a:r>
              <a:rPr lang="en-US" sz="2800" dirty="0" err="1"/>
              <a:t>Read&amp;Write</a:t>
            </a:r>
            <a:r>
              <a:rPr lang="en-US" sz="2800" dirty="0"/>
              <a:t> is a perfect fit for the Academic Success Center</a:t>
            </a:r>
          </a:p>
          <a:p>
            <a:pPr lvl="1"/>
            <a:r>
              <a:rPr lang="en-US" sz="2600" dirty="0"/>
              <a:t>Independent tool for student success</a:t>
            </a:r>
          </a:p>
          <a:p>
            <a:pPr lvl="1"/>
            <a:r>
              <a:rPr lang="en-US" sz="2600" dirty="0"/>
              <a:t>Supplements strategies already in place</a:t>
            </a:r>
          </a:p>
          <a:p>
            <a:pPr lvl="1"/>
            <a:r>
              <a:rPr lang="en-US" sz="2600" dirty="0"/>
              <a:t>Can be used in Tutoring Sessions</a:t>
            </a:r>
          </a:p>
          <a:p>
            <a:pPr lvl="1"/>
            <a:r>
              <a:rPr lang="en-US" sz="2600" dirty="0"/>
              <a:t>Accessibility features</a:t>
            </a:r>
          </a:p>
          <a:p>
            <a:pPr lvl="1"/>
            <a:r>
              <a:rPr lang="en-US" sz="2600" dirty="0"/>
              <a:t>Testing Compatibility</a:t>
            </a:r>
          </a:p>
        </p:txBody>
      </p:sp>
      <p:pic>
        <p:nvPicPr>
          <p:cNvPr id="4" name="Picture 2" descr="Read &amp; Write logo">
            <a:extLst>
              <a:ext uri="{FF2B5EF4-FFF2-40B4-BE49-F238E27FC236}">
                <a16:creationId xmlns:a16="http://schemas.microsoft.com/office/drawing/2014/main" id="{FE0313A7-2DD2-4BD7-8DD8-02CD280C8232}"/>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8756355" y="3587604"/>
            <a:ext cx="2974657" cy="295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75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7DF6-D35C-40B1-B81D-E1C68D0EDF7B}"/>
              </a:ext>
            </a:extLst>
          </p:cNvPr>
          <p:cNvSpPr>
            <a:spLocks noGrp="1"/>
          </p:cNvSpPr>
          <p:nvPr>
            <p:ph type="title"/>
          </p:nvPr>
        </p:nvSpPr>
        <p:spPr/>
        <p:txBody>
          <a:bodyPr/>
          <a:lstStyle/>
          <a:p>
            <a:r>
              <a:rPr lang="en-US" dirty="0"/>
              <a:t>Installation</a:t>
            </a:r>
          </a:p>
        </p:txBody>
      </p:sp>
      <p:sp>
        <p:nvSpPr>
          <p:cNvPr id="3" name="Content Placeholder 2">
            <a:extLst>
              <a:ext uri="{FF2B5EF4-FFF2-40B4-BE49-F238E27FC236}">
                <a16:creationId xmlns:a16="http://schemas.microsoft.com/office/drawing/2014/main" id="{61C64632-B025-4B66-BF05-4A1035E54460}"/>
              </a:ext>
            </a:extLst>
          </p:cNvPr>
          <p:cNvSpPr>
            <a:spLocks noGrp="1"/>
          </p:cNvSpPr>
          <p:nvPr>
            <p:ph idx="1"/>
          </p:nvPr>
        </p:nvSpPr>
        <p:spPr>
          <a:xfrm>
            <a:off x="1154955" y="2662039"/>
            <a:ext cx="9830908" cy="3419533"/>
          </a:xfrm>
        </p:spPr>
        <p:txBody>
          <a:bodyPr>
            <a:normAutofit/>
          </a:bodyPr>
          <a:lstStyle/>
          <a:p>
            <a:r>
              <a:rPr lang="en-US" sz="2400" dirty="0"/>
              <a:t>Installation instructions can be found on the </a:t>
            </a:r>
            <a:r>
              <a:rPr lang="en-US" sz="2400" dirty="0" err="1"/>
              <a:t>Read&amp;Write</a:t>
            </a:r>
            <a:r>
              <a:rPr lang="en-US" sz="2400" dirty="0"/>
              <a:t> page of the Richland website: </a:t>
            </a:r>
            <a:r>
              <a:rPr lang="en-US" sz="2400" u="sng" dirty="0">
                <a:hlinkClick r:id="rId2"/>
              </a:rPr>
              <a:t>www.richland.edu/readwrite</a:t>
            </a:r>
            <a:endParaRPr lang="en-US" sz="2400" u="sng" dirty="0"/>
          </a:p>
          <a:p>
            <a:pPr lvl="1"/>
            <a:r>
              <a:rPr lang="en-US" sz="2400" dirty="0"/>
              <a:t>Links to video installation instructions</a:t>
            </a:r>
          </a:p>
          <a:p>
            <a:pPr lvl="1"/>
            <a:r>
              <a:rPr lang="en-US" sz="2400" dirty="0"/>
              <a:t>Installing on the Google Chrome browser is easiest, other options are available</a:t>
            </a:r>
          </a:p>
          <a:p>
            <a:pPr lvl="1"/>
            <a:r>
              <a:rPr lang="en-US" sz="2400" dirty="0"/>
              <a:t>Video play lists for the different features</a:t>
            </a:r>
          </a:p>
          <a:p>
            <a:pPr lvl="1"/>
            <a:r>
              <a:rPr lang="en-US" sz="2400" dirty="0"/>
              <a:t>Can use on multiple devices</a:t>
            </a:r>
          </a:p>
          <a:p>
            <a:endParaRPr lang="en-US" dirty="0"/>
          </a:p>
          <a:p>
            <a:endParaRPr lang="en-US" dirty="0"/>
          </a:p>
        </p:txBody>
      </p:sp>
    </p:spTree>
    <p:extLst>
      <p:ext uri="{BB962C8B-B14F-4D97-AF65-F5344CB8AC3E}">
        <p14:creationId xmlns:p14="http://schemas.microsoft.com/office/powerpoint/2010/main" val="53162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A40B-8D3F-413A-93EF-A354DF84A481}"/>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279D5D3A-3496-4AFF-BEAB-CCE79067C189}"/>
              </a:ext>
            </a:extLst>
          </p:cNvPr>
          <p:cNvSpPr>
            <a:spLocks noGrp="1"/>
          </p:cNvSpPr>
          <p:nvPr>
            <p:ph idx="1"/>
          </p:nvPr>
        </p:nvSpPr>
        <p:spPr>
          <a:xfrm>
            <a:off x="1154955" y="3024554"/>
            <a:ext cx="8761412" cy="2995246"/>
          </a:xfrm>
        </p:spPr>
        <p:txBody>
          <a:bodyPr>
            <a:normAutofit/>
          </a:bodyPr>
          <a:lstStyle/>
          <a:p>
            <a:r>
              <a:rPr lang="en-US" sz="3400" dirty="0"/>
              <a:t>Features are similar across formats</a:t>
            </a:r>
          </a:p>
          <a:p>
            <a:r>
              <a:rPr lang="en-US" sz="3400" dirty="0"/>
              <a:t>Customize using the … for “more” and click on Options</a:t>
            </a:r>
          </a:p>
          <a:p>
            <a:endParaRPr lang="en-US" sz="3400" dirty="0"/>
          </a:p>
          <a:p>
            <a:endParaRPr lang="en-US" sz="2800" dirty="0"/>
          </a:p>
        </p:txBody>
      </p:sp>
    </p:spTree>
    <p:extLst>
      <p:ext uri="{BB962C8B-B14F-4D97-AF65-F5344CB8AC3E}">
        <p14:creationId xmlns:p14="http://schemas.microsoft.com/office/powerpoint/2010/main" val="4160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8154-0A39-4476-94C5-60B39F7688F4}"/>
              </a:ext>
            </a:extLst>
          </p:cNvPr>
          <p:cNvSpPr>
            <a:spLocks noGrp="1"/>
          </p:cNvSpPr>
          <p:nvPr>
            <p:ph type="title"/>
          </p:nvPr>
        </p:nvSpPr>
        <p:spPr/>
        <p:txBody>
          <a:bodyPr/>
          <a:lstStyle/>
          <a:p>
            <a:r>
              <a:rPr lang="en-US" dirty="0" err="1"/>
              <a:t>Texthelp</a:t>
            </a:r>
            <a:r>
              <a:rPr lang="en-US" dirty="0"/>
              <a:t> PDF Reader</a:t>
            </a:r>
          </a:p>
        </p:txBody>
      </p:sp>
      <p:sp>
        <p:nvSpPr>
          <p:cNvPr id="3" name="Content Placeholder 2">
            <a:extLst>
              <a:ext uri="{FF2B5EF4-FFF2-40B4-BE49-F238E27FC236}">
                <a16:creationId xmlns:a16="http://schemas.microsoft.com/office/drawing/2014/main" id="{7537AC73-1886-4177-82DA-056E17CF66B9}"/>
              </a:ext>
            </a:extLst>
          </p:cNvPr>
          <p:cNvSpPr>
            <a:spLocks noGrp="1"/>
          </p:cNvSpPr>
          <p:nvPr>
            <p:ph idx="1"/>
          </p:nvPr>
        </p:nvSpPr>
        <p:spPr/>
        <p:txBody>
          <a:bodyPr>
            <a:normAutofit/>
          </a:bodyPr>
          <a:lstStyle/>
          <a:p>
            <a:r>
              <a:rPr lang="en-US" sz="2400" dirty="0"/>
              <a:t>Separate installation</a:t>
            </a:r>
          </a:p>
          <a:p>
            <a:pPr lvl="1"/>
            <a:r>
              <a:rPr lang="en-US" sz="2200" dirty="0" err="1">
                <a:hlinkClick r:id="rId2"/>
              </a:rPr>
              <a:t>Texthelp</a:t>
            </a:r>
            <a:r>
              <a:rPr lang="en-US" sz="2200" dirty="0">
                <a:hlinkClick r:id="rId2"/>
              </a:rPr>
              <a:t> PDF Reader Installation Video</a:t>
            </a:r>
            <a:endParaRPr lang="en-US" sz="2200" dirty="0"/>
          </a:p>
          <a:p>
            <a:pPr lvl="1"/>
            <a:r>
              <a:rPr lang="en-US" sz="2200" dirty="0"/>
              <a:t>Once </a:t>
            </a:r>
            <a:r>
              <a:rPr lang="en-US" sz="2200" dirty="0" err="1"/>
              <a:t>Read&amp;Write</a:t>
            </a:r>
            <a:r>
              <a:rPr lang="en-US" sz="2200" dirty="0"/>
              <a:t> is installed</a:t>
            </a:r>
          </a:p>
          <a:p>
            <a:pPr lvl="2"/>
            <a:r>
              <a:rPr lang="en-US" sz="2000" dirty="0"/>
              <a:t>Go to: </a:t>
            </a:r>
            <a:r>
              <a:rPr lang="en-US" sz="2000" dirty="0">
                <a:hlinkClick r:id="rId3"/>
              </a:rPr>
              <a:t>www.text.help/getpdf</a:t>
            </a:r>
            <a:endParaRPr lang="en-US" sz="2000" dirty="0"/>
          </a:p>
        </p:txBody>
      </p:sp>
      <p:pic>
        <p:nvPicPr>
          <p:cNvPr id="1026" name="Picture 2" descr="TextHelp PDF Reader Extension Icon">
            <a:extLst>
              <a:ext uri="{FF2B5EF4-FFF2-40B4-BE49-F238E27FC236}">
                <a16:creationId xmlns:a16="http://schemas.microsoft.com/office/drawing/2014/main" id="{12532B9A-CA51-41C3-A86E-577EA9691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8207" y="4385982"/>
            <a:ext cx="1349760" cy="134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27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D1A5-E8E1-4445-95FE-64CAFFEC9069}"/>
              </a:ext>
            </a:extLst>
          </p:cNvPr>
          <p:cNvSpPr>
            <a:spLocks noGrp="1"/>
          </p:cNvSpPr>
          <p:nvPr>
            <p:ph type="title"/>
          </p:nvPr>
        </p:nvSpPr>
        <p:spPr/>
        <p:txBody>
          <a:bodyPr/>
          <a:lstStyle/>
          <a:p>
            <a:r>
              <a:rPr lang="en-US" dirty="0"/>
              <a:t>PDF Reader Installation</a:t>
            </a:r>
          </a:p>
        </p:txBody>
      </p:sp>
      <p:sp>
        <p:nvSpPr>
          <p:cNvPr id="3" name="Content Placeholder 2">
            <a:extLst>
              <a:ext uri="{FF2B5EF4-FFF2-40B4-BE49-F238E27FC236}">
                <a16:creationId xmlns:a16="http://schemas.microsoft.com/office/drawing/2014/main" id="{2867BAF9-60B6-4B67-9754-478F7F271705}"/>
              </a:ext>
            </a:extLst>
          </p:cNvPr>
          <p:cNvSpPr>
            <a:spLocks noGrp="1"/>
          </p:cNvSpPr>
          <p:nvPr>
            <p:ph sz="half" idx="1"/>
          </p:nvPr>
        </p:nvSpPr>
        <p:spPr/>
        <p:txBody>
          <a:bodyPr/>
          <a:lstStyle/>
          <a:p>
            <a:r>
              <a:rPr lang="en-US" sz="2400" dirty="0"/>
              <a:t>Once the </a:t>
            </a:r>
            <a:r>
              <a:rPr lang="en-US" sz="2400" dirty="0" err="1"/>
              <a:t>Texthelp</a:t>
            </a:r>
            <a:r>
              <a:rPr lang="en-US" sz="2400" dirty="0"/>
              <a:t> PDF Reader is installed, it should take you to the </a:t>
            </a:r>
            <a:r>
              <a:rPr lang="en-US" sz="2400" dirty="0">
                <a:hlinkClick r:id="rId2"/>
              </a:rPr>
              <a:t>PDF Reader Dashboard </a:t>
            </a:r>
            <a:r>
              <a:rPr lang="en-US" sz="2400" dirty="0"/>
              <a:t>page with an Additional Options button</a:t>
            </a:r>
            <a:endParaRPr lang="en-US" sz="2000" dirty="0"/>
          </a:p>
        </p:txBody>
      </p:sp>
      <p:pic>
        <p:nvPicPr>
          <p:cNvPr id="5" name="Content Placeholder 4" descr="Screenshot of the Additional Options button">
            <a:extLst>
              <a:ext uri="{FF2B5EF4-FFF2-40B4-BE49-F238E27FC236}">
                <a16:creationId xmlns:a16="http://schemas.microsoft.com/office/drawing/2014/main" id="{1CC22FE8-FF8B-442D-9AC3-374DBE44B2B6}"/>
              </a:ext>
            </a:extLst>
          </p:cNvPr>
          <p:cNvPicPr>
            <a:picLocks noGrp="1"/>
          </p:cNvPicPr>
          <p:nvPr>
            <p:ph sz="half" idx="2"/>
          </p:nvPr>
        </p:nvPicPr>
        <p:blipFill>
          <a:blip r:embed="rId3"/>
          <a:stretch>
            <a:fillRect/>
          </a:stretch>
        </p:blipFill>
        <p:spPr>
          <a:xfrm>
            <a:off x="6749538" y="2603500"/>
            <a:ext cx="3742761" cy="3416300"/>
          </a:xfrm>
          <a:prstGeom prst="rect">
            <a:avLst/>
          </a:prstGeom>
        </p:spPr>
      </p:pic>
    </p:spTree>
    <p:extLst>
      <p:ext uri="{BB962C8B-B14F-4D97-AF65-F5344CB8AC3E}">
        <p14:creationId xmlns:p14="http://schemas.microsoft.com/office/powerpoint/2010/main" val="35078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30F45-FFC9-45BD-A8C9-AC0FB7D00FA2}"/>
              </a:ext>
            </a:extLst>
          </p:cNvPr>
          <p:cNvSpPr>
            <a:spLocks noGrp="1"/>
          </p:cNvSpPr>
          <p:nvPr>
            <p:ph type="title"/>
          </p:nvPr>
        </p:nvSpPr>
        <p:spPr/>
        <p:txBody>
          <a:bodyPr/>
          <a:lstStyle/>
          <a:p>
            <a:r>
              <a:rPr lang="en-US" dirty="0"/>
              <a:t>Enable PDF Reader</a:t>
            </a:r>
          </a:p>
        </p:txBody>
      </p:sp>
      <p:sp>
        <p:nvSpPr>
          <p:cNvPr id="3" name="Content Placeholder 2">
            <a:extLst>
              <a:ext uri="{FF2B5EF4-FFF2-40B4-BE49-F238E27FC236}">
                <a16:creationId xmlns:a16="http://schemas.microsoft.com/office/drawing/2014/main" id="{D31691E4-2FE5-4D9A-AAEF-3A302CA23116}"/>
              </a:ext>
            </a:extLst>
          </p:cNvPr>
          <p:cNvSpPr>
            <a:spLocks noGrp="1"/>
          </p:cNvSpPr>
          <p:nvPr>
            <p:ph sz="half" idx="1"/>
          </p:nvPr>
        </p:nvSpPr>
        <p:spPr/>
        <p:txBody>
          <a:bodyPr>
            <a:normAutofit fontScale="92500" lnSpcReduction="20000"/>
          </a:bodyPr>
          <a:lstStyle/>
          <a:p>
            <a:r>
              <a:rPr lang="en-US" sz="2800" dirty="0"/>
              <a:t>When this box pops up, click on the boxes next to Open Web PDFs and Enable Classroom Integration so that the checkmark appears</a:t>
            </a:r>
          </a:p>
          <a:p>
            <a:r>
              <a:rPr lang="en-US" sz="2800" dirty="0"/>
              <a:t>Click the “x” in the upper right corner of the pop-up box to close</a:t>
            </a:r>
          </a:p>
        </p:txBody>
      </p:sp>
      <p:pic>
        <p:nvPicPr>
          <p:cNvPr id="5" name="Content Placeholder 4" descr="Screenshot of the extension pop-up window">
            <a:extLst>
              <a:ext uri="{FF2B5EF4-FFF2-40B4-BE49-F238E27FC236}">
                <a16:creationId xmlns:a16="http://schemas.microsoft.com/office/drawing/2014/main" id="{06591CD3-8C8E-42C2-8B1B-2E1249B3F2AC}"/>
              </a:ext>
            </a:extLst>
          </p:cNvPr>
          <p:cNvPicPr>
            <a:picLocks noGrp="1"/>
          </p:cNvPicPr>
          <p:nvPr>
            <p:ph sz="half" idx="2"/>
          </p:nvPr>
        </p:nvPicPr>
        <p:blipFill>
          <a:blip r:embed="rId2"/>
          <a:stretch>
            <a:fillRect/>
          </a:stretch>
        </p:blipFill>
        <p:spPr>
          <a:xfrm>
            <a:off x="6668370" y="2603500"/>
            <a:ext cx="3905097" cy="3416300"/>
          </a:xfrm>
          <a:prstGeom prst="rect">
            <a:avLst/>
          </a:prstGeom>
        </p:spPr>
      </p:pic>
    </p:spTree>
    <p:extLst>
      <p:ext uri="{BB962C8B-B14F-4D97-AF65-F5344CB8AC3E}">
        <p14:creationId xmlns:p14="http://schemas.microsoft.com/office/powerpoint/2010/main" val="332961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8A2C-2E85-4683-A267-9699E1796924}"/>
              </a:ext>
            </a:extLst>
          </p:cNvPr>
          <p:cNvSpPr>
            <a:spLocks noGrp="1"/>
          </p:cNvSpPr>
          <p:nvPr>
            <p:ph type="title"/>
          </p:nvPr>
        </p:nvSpPr>
        <p:spPr/>
        <p:txBody>
          <a:bodyPr/>
          <a:lstStyle/>
          <a:p>
            <a:r>
              <a:rPr lang="en-US" dirty="0"/>
              <a:t>PDF Extension Options</a:t>
            </a:r>
          </a:p>
        </p:txBody>
      </p:sp>
      <p:sp>
        <p:nvSpPr>
          <p:cNvPr id="3" name="Content Placeholder 2">
            <a:extLst>
              <a:ext uri="{FF2B5EF4-FFF2-40B4-BE49-F238E27FC236}">
                <a16:creationId xmlns:a16="http://schemas.microsoft.com/office/drawing/2014/main" id="{295BBA52-ECE7-46A0-98A7-1922CFB5F7B9}"/>
              </a:ext>
            </a:extLst>
          </p:cNvPr>
          <p:cNvSpPr>
            <a:spLocks noGrp="1"/>
          </p:cNvSpPr>
          <p:nvPr>
            <p:ph sz="half" idx="1"/>
          </p:nvPr>
        </p:nvSpPr>
        <p:spPr/>
        <p:txBody>
          <a:bodyPr/>
          <a:lstStyle/>
          <a:p>
            <a:r>
              <a:rPr lang="en-US" dirty="0"/>
              <a:t>On the Extensions page for the </a:t>
            </a:r>
            <a:r>
              <a:rPr lang="en-US" dirty="0" err="1"/>
              <a:t>Texthelp</a:t>
            </a:r>
            <a:r>
              <a:rPr lang="en-US" dirty="0"/>
              <a:t> PDF Reader, scroll down until you see the option to “Allow access to file URLs” and make sure it is turned on (blue in color with the circle to the right)</a:t>
            </a:r>
          </a:p>
        </p:txBody>
      </p:sp>
      <p:pic>
        <p:nvPicPr>
          <p:cNvPr id="5" name="Content Placeholder 4" descr="Screenshot of the extensions options with arrow pointing to activate the allow access to file URLs selection">
            <a:extLst>
              <a:ext uri="{FF2B5EF4-FFF2-40B4-BE49-F238E27FC236}">
                <a16:creationId xmlns:a16="http://schemas.microsoft.com/office/drawing/2014/main" id="{904DEF7A-EAE1-4F75-BA0F-F845E47804BD}"/>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10173" y="2603500"/>
            <a:ext cx="4221492" cy="3416300"/>
          </a:xfrm>
          <a:prstGeom prst="rect">
            <a:avLst/>
          </a:prstGeom>
          <a:noFill/>
          <a:ln>
            <a:noFill/>
          </a:ln>
        </p:spPr>
      </p:pic>
    </p:spTree>
    <p:extLst>
      <p:ext uri="{BB962C8B-B14F-4D97-AF65-F5344CB8AC3E}">
        <p14:creationId xmlns:p14="http://schemas.microsoft.com/office/powerpoint/2010/main" val="113715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7902-7F25-4310-AA78-CE393120DD5D}"/>
              </a:ext>
            </a:extLst>
          </p:cNvPr>
          <p:cNvSpPr>
            <a:spLocks noGrp="1"/>
          </p:cNvSpPr>
          <p:nvPr>
            <p:ph type="title"/>
          </p:nvPr>
        </p:nvSpPr>
        <p:spPr/>
        <p:txBody>
          <a:bodyPr/>
          <a:lstStyle/>
          <a:p>
            <a:r>
              <a:rPr lang="en-US" dirty="0"/>
              <a:t>Features grayed out?</a:t>
            </a:r>
          </a:p>
        </p:txBody>
      </p:sp>
      <p:sp>
        <p:nvSpPr>
          <p:cNvPr id="3" name="Content Placeholder 2">
            <a:extLst>
              <a:ext uri="{FF2B5EF4-FFF2-40B4-BE49-F238E27FC236}">
                <a16:creationId xmlns:a16="http://schemas.microsoft.com/office/drawing/2014/main" id="{F69E658F-48E2-45A4-9F5A-2B4876082938}"/>
              </a:ext>
            </a:extLst>
          </p:cNvPr>
          <p:cNvSpPr>
            <a:spLocks noGrp="1"/>
          </p:cNvSpPr>
          <p:nvPr>
            <p:ph idx="1"/>
          </p:nvPr>
        </p:nvSpPr>
        <p:spPr>
          <a:xfrm>
            <a:off x="1154955" y="2603500"/>
            <a:ext cx="8761412" cy="3797300"/>
          </a:xfrm>
        </p:spPr>
        <p:txBody>
          <a:bodyPr>
            <a:normAutofit/>
          </a:bodyPr>
          <a:lstStyle/>
          <a:p>
            <a:r>
              <a:rPr lang="en-US" sz="2000" dirty="0"/>
              <a:t>You may need to update your browser or settings</a:t>
            </a:r>
          </a:p>
          <a:p>
            <a:pPr lvl="1"/>
            <a:r>
              <a:rPr lang="en-US" sz="2000" dirty="0">
                <a:hlinkClick r:id="rId2"/>
              </a:rPr>
              <a:t>Troubleshooting support</a:t>
            </a:r>
            <a:endParaRPr lang="en-US" sz="2000" dirty="0"/>
          </a:p>
          <a:p>
            <a:endParaRPr lang="en-US" sz="2000" dirty="0"/>
          </a:p>
          <a:p>
            <a:r>
              <a:rPr lang="en-US" sz="2000" dirty="0"/>
              <a:t>Other issues or for more support, email </a:t>
            </a:r>
            <a:r>
              <a:rPr lang="en-US" sz="2000" dirty="0">
                <a:hlinkClick r:id="rId3"/>
              </a:rPr>
              <a:t>asc@richland.edu</a:t>
            </a:r>
            <a:endParaRPr lang="en-US" sz="2000" dirty="0"/>
          </a:p>
          <a:p>
            <a:endParaRPr lang="en-US" sz="2000" dirty="0"/>
          </a:p>
          <a:p>
            <a:r>
              <a:rPr lang="en-US" sz="2000" dirty="0"/>
              <a:t>Additional extension for Screenshot reader may be required to use that feature.  Installation instructions are similar to the PDF Reader and are initiated by clicking on the Screenshot Reader button in the </a:t>
            </a:r>
            <a:r>
              <a:rPr lang="en-US" sz="2000" dirty="0" err="1"/>
              <a:t>Read&amp;Write</a:t>
            </a:r>
            <a:r>
              <a:rPr lang="en-US" sz="2000" dirty="0"/>
              <a:t> toolbar</a:t>
            </a:r>
          </a:p>
        </p:txBody>
      </p:sp>
      <p:pic>
        <p:nvPicPr>
          <p:cNvPr id="2050" name="Picture 2" descr="Screenshot Reader Extension Icon">
            <a:extLst>
              <a:ext uri="{FF2B5EF4-FFF2-40B4-BE49-F238E27FC236}">
                <a16:creationId xmlns:a16="http://schemas.microsoft.com/office/drawing/2014/main" id="{B129187B-5284-449D-990F-F75F3B9B2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3940" y="5218573"/>
            <a:ext cx="852628" cy="85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256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8">
      <a:dk1>
        <a:sysClr val="windowText" lastClr="000000"/>
      </a:dk1>
      <a:lt1>
        <a:sysClr val="window" lastClr="FFFFFF"/>
      </a:lt1>
      <a:dk2>
        <a:srgbClr val="0E5580"/>
      </a:dk2>
      <a:lt2>
        <a:srgbClr val="EBEBEB"/>
      </a:lt2>
      <a:accent1>
        <a:srgbClr val="82A222"/>
      </a:accent1>
      <a:accent2>
        <a:srgbClr val="E6C133"/>
      </a:accent2>
      <a:accent3>
        <a:srgbClr val="EF7A24"/>
      </a:accent3>
      <a:accent4>
        <a:srgbClr val="5AA0F5"/>
      </a:accent4>
      <a:accent5>
        <a:srgbClr val="75CEEC"/>
      </a:accent5>
      <a:accent6>
        <a:srgbClr val="65D6A0"/>
      </a:accent6>
      <a:hlink>
        <a:srgbClr val="617919"/>
      </a:hlink>
      <a:folHlink>
        <a:srgbClr val="0C7ACF"/>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287</TotalTime>
  <Words>346</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 Boardroom</vt:lpstr>
      <vt:lpstr>Read&amp;Write</vt:lpstr>
      <vt:lpstr>Background</vt:lpstr>
      <vt:lpstr>Installation</vt:lpstr>
      <vt:lpstr>Features</vt:lpstr>
      <vt:lpstr>Texthelp PDF Reader</vt:lpstr>
      <vt:lpstr>PDF Reader Installation</vt:lpstr>
      <vt:lpstr>Enable PDF Reader</vt:lpstr>
      <vt:lpstr>PDF Extension Options</vt:lpstr>
      <vt:lpstr>Features grayed out?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and Career Competencies (CCC)</dc:title>
  <dc:creator>Tara Mata</dc:creator>
  <cp:lastModifiedBy>Tara Mata</cp:lastModifiedBy>
  <cp:revision>16</cp:revision>
  <dcterms:created xsi:type="dcterms:W3CDTF">2020-09-10T15:34:24Z</dcterms:created>
  <dcterms:modified xsi:type="dcterms:W3CDTF">2020-09-29T14:32:34Z</dcterms:modified>
</cp:coreProperties>
</file>