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80" r:id="rId7"/>
    <p:sldId id="289" r:id="rId8"/>
    <p:sldId id="281" r:id="rId9"/>
    <p:sldId id="284" r:id="rId10"/>
    <p:sldId id="261" r:id="rId11"/>
    <p:sldId id="290" r:id="rId12"/>
    <p:sldId id="262" r:id="rId13"/>
    <p:sldId id="286" r:id="rId14"/>
    <p:sldId id="288" r:id="rId15"/>
    <p:sldId id="263" r:id="rId16"/>
    <p:sldId id="287" r:id="rId17"/>
    <p:sldId id="264" r:id="rId18"/>
    <p:sldId id="265" r:id="rId19"/>
    <p:sldId id="266" r:id="rId20"/>
    <p:sldId id="278" r:id="rId21"/>
    <p:sldId id="285" r:id="rId22"/>
    <p:sldId id="267" r:id="rId23"/>
    <p:sldId id="268" r:id="rId24"/>
    <p:sldId id="269" r:id="rId25"/>
    <p:sldId id="270" r:id="rId26"/>
    <p:sldId id="271" r:id="rId27"/>
    <p:sldId id="272" r:id="rId28"/>
    <p:sldId id="273" r:id="rId29"/>
    <p:sldId id="274" r:id="rId30"/>
    <p:sldId id="275" r:id="rId31"/>
    <p:sldId id="276" r:id="rId32"/>
    <p:sldId id="291" r:id="rId33"/>
    <p:sldId id="292" r:id="rId34"/>
    <p:sldId id="277" r:id="rId35"/>
    <p:sldId id="27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67" autoAdjust="0"/>
  </p:normalViewPr>
  <p:slideViewPr>
    <p:cSldViewPr snapToGrid="0">
      <p:cViewPr varScale="1">
        <p:scale>
          <a:sx n="59" d="100"/>
          <a:sy n="59" d="100"/>
        </p:scale>
        <p:origin x="64"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520135-4790-430B-A795-99D07D3B23E9}"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135272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520135-4790-430B-A795-99D07D3B23E9}"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306541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520135-4790-430B-A795-99D07D3B23E9}"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231104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520135-4790-430B-A795-99D07D3B23E9}"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92439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520135-4790-430B-A795-99D07D3B23E9}"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399703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520135-4790-430B-A795-99D07D3B23E9}"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278883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520135-4790-430B-A795-99D07D3B23E9}"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44999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520135-4790-430B-A795-99D07D3B23E9}"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94622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20135-4790-430B-A795-99D07D3B23E9}"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22074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520135-4790-430B-A795-99D07D3B23E9}"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423553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520135-4790-430B-A795-99D07D3B23E9}"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B9AA4-D078-4477-A2C9-109C9AD7733E}" type="slidenum">
              <a:rPr lang="en-US" smtClean="0"/>
              <a:t>‹#›</a:t>
            </a:fld>
            <a:endParaRPr lang="en-US"/>
          </a:p>
        </p:txBody>
      </p:sp>
    </p:spTree>
    <p:extLst>
      <p:ext uri="{BB962C8B-B14F-4D97-AF65-F5344CB8AC3E}">
        <p14:creationId xmlns:p14="http://schemas.microsoft.com/office/powerpoint/2010/main" val="130413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20135-4790-430B-A795-99D07D3B23E9}" type="datetimeFigureOut">
              <a:rPr lang="en-US" smtClean="0"/>
              <a:t>10/29/2020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B9AA4-D078-4477-A2C9-109C9AD7733E}" type="slidenum">
              <a:rPr lang="en-US" smtClean="0"/>
              <a:t>‹#›</a:t>
            </a:fld>
            <a:endParaRPr lang="en-US"/>
          </a:p>
        </p:txBody>
      </p:sp>
    </p:spTree>
    <p:extLst>
      <p:ext uri="{BB962C8B-B14F-4D97-AF65-F5344CB8AC3E}">
        <p14:creationId xmlns:p14="http://schemas.microsoft.com/office/powerpoint/2010/main" val="13314183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accom@richland.edu"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richland.edu/newstudents/academic-success-center/accommodation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ichland.edu/newstudents/academic-success-center/accommodations/"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richland.edu/newstudents/academic-success-center/accommodations/faqaccommoda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mailto:accom@richland.edu"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ccom@richland.edu"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tmata@richland.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tutoring@richland.edu"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richland.instructure.com/courses/2445331/pages/power-study-hour-one-hour-plan?module_item_id=42893003#:~:text=The%20power%20of%20an%20hour%20technique%20divides%20your%20time%20into,of%20much%20needed%20breaks%20als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blog.trello.com/how-to-pomodoro-your-way-to-productivit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suohio.edu/sites/default/files/My%20Ideal%20Study%20Environment.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ccom@richland.edu"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mailto:lbrooks@richland.edu" TargetMode="External"/><Relationship Id="rId5" Type="http://schemas.openxmlformats.org/officeDocument/2006/relationships/hyperlink" Target="mailto:aevans@richland.edu" TargetMode="External"/><Relationship Id="rId4" Type="http://schemas.openxmlformats.org/officeDocument/2006/relationships/hyperlink" Target="mailto:tmata@richland.ed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ccom@richland.ed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ics.richland.edu/IC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eople.richland.edu/account/activate.php"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mailto:ochelp@richland.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chland Community College Logo and decorative background">
            <a:extLst>
              <a:ext uri="{FF2B5EF4-FFF2-40B4-BE49-F238E27FC236}">
                <a16:creationId xmlns:a16="http://schemas.microsoft.com/office/drawing/2014/main" id="{E496299B-DB56-46A6-A2F1-3FCEC0E17D5D}"/>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3304"/>
            <a:ext cx="12192000" cy="6864608"/>
          </a:xfrm>
          <a:prstGeom prst="rect">
            <a:avLst/>
          </a:prstGeom>
        </p:spPr>
      </p:pic>
      <p:sp>
        <p:nvSpPr>
          <p:cNvPr id="2" name="Title 1">
            <a:extLst>
              <a:ext uri="{FF2B5EF4-FFF2-40B4-BE49-F238E27FC236}">
                <a16:creationId xmlns:a16="http://schemas.microsoft.com/office/drawing/2014/main" id="{C6B0449C-7FAC-4211-BECE-E9D7184C8F7B}"/>
              </a:ext>
            </a:extLst>
          </p:cNvPr>
          <p:cNvSpPr>
            <a:spLocks noGrp="1"/>
          </p:cNvSpPr>
          <p:nvPr>
            <p:ph type="ctrTitle"/>
          </p:nvPr>
        </p:nvSpPr>
        <p:spPr>
          <a:xfrm>
            <a:off x="1524000" y="1555215"/>
            <a:ext cx="9144000" cy="2387600"/>
          </a:xfrm>
        </p:spPr>
        <p:txBody>
          <a:bodyPr>
            <a:normAutofit fontScale="90000"/>
          </a:bodyPr>
          <a:lstStyle/>
          <a:p>
            <a:r>
              <a:rPr lang="en-US" dirty="0"/>
              <a:t>Accommodations and Disability Services at Richland Community College</a:t>
            </a:r>
          </a:p>
        </p:txBody>
      </p:sp>
      <p:sp>
        <p:nvSpPr>
          <p:cNvPr id="3" name="Subtitle 2">
            <a:extLst>
              <a:ext uri="{FF2B5EF4-FFF2-40B4-BE49-F238E27FC236}">
                <a16:creationId xmlns:a16="http://schemas.microsoft.com/office/drawing/2014/main" id="{FA264B80-6518-43F6-9496-B28AA8F81886}"/>
              </a:ext>
            </a:extLst>
          </p:cNvPr>
          <p:cNvSpPr>
            <a:spLocks noGrp="1"/>
          </p:cNvSpPr>
          <p:nvPr>
            <p:ph type="subTitle" idx="1"/>
          </p:nvPr>
        </p:nvSpPr>
        <p:spPr>
          <a:xfrm>
            <a:off x="1524000" y="3602037"/>
            <a:ext cx="9144000" cy="2133599"/>
          </a:xfrm>
        </p:spPr>
        <p:txBody>
          <a:bodyPr>
            <a:normAutofit/>
          </a:bodyPr>
          <a:lstStyle/>
          <a:p>
            <a:endParaRPr lang="en-US" dirty="0"/>
          </a:p>
          <a:p>
            <a:endParaRPr lang="en-US" dirty="0"/>
          </a:p>
          <a:p>
            <a:r>
              <a:rPr lang="en-US" sz="2800" dirty="0"/>
              <a:t>Tara Mata</a:t>
            </a:r>
          </a:p>
          <a:p>
            <a:r>
              <a:rPr lang="en-US" sz="2800" dirty="0"/>
              <a:t>Accommodations Specialist</a:t>
            </a:r>
          </a:p>
        </p:txBody>
      </p:sp>
    </p:spTree>
    <p:extLst>
      <p:ext uri="{BB962C8B-B14F-4D97-AF65-F5344CB8AC3E}">
        <p14:creationId xmlns:p14="http://schemas.microsoft.com/office/powerpoint/2010/main" val="192788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EA530F-DEFF-4B14-BBAF-0DC5602CBB6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12183879" cy="6859524"/>
          </a:xfrm>
          <a:prstGeom prst="rect">
            <a:avLst/>
          </a:prstGeom>
        </p:spPr>
      </p:pic>
      <p:sp>
        <p:nvSpPr>
          <p:cNvPr id="2" name="Title 1">
            <a:extLst>
              <a:ext uri="{FF2B5EF4-FFF2-40B4-BE49-F238E27FC236}">
                <a16:creationId xmlns:a16="http://schemas.microsoft.com/office/drawing/2014/main" id="{EC285647-71ED-4224-A875-AA868F85B104}"/>
              </a:ext>
            </a:extLst>
          </p:cNvPr>
          <p:cNvSpPr>
            <a:spLocks noGrp="1"/>
          </p:cNvSpPr>
          <p:nvPr>
            <p:ph type="title"/>
          </p:nvPr>
        </p:nvSpPr>
        <p:spPr>
          <a:xfrm>
            <a:off x="838200" y="365125"/>
            <a:ext cx="4642789" cy="1325563"/>
          </a:xfrm>
        </p:spPr>
        <p:txBody>
          <a:bodyPr/>
          <a:lstStyle/>
          <a:p>
            <a:pPr algn="ctr"/>
            <a:r>
              <a:rPr lang="en-US" dirty="0"/>
              <a:t>Consent</a:t>
            </a:r>
          </a:p>
        </p:txBody>
      </p:sp>
      <p:sp>
        <p:nvSpPr>
          <p:cNvPr id="11" name="Content Placeholder 10">
            <a:extLst>
              <a:ext uri="{FF2B5EF4-FFF2-40B4-BE49-F238E27FC236}">
                <a16:creationId xmlns:a16="http://schemas.microsoft.com/office/drawing/2014/main" id="{DD9D398E-B5D8-40E3-A8DA-C98291A6C18C}"/>
              </a:ext>
            </a:extLst>
          </p:cNvPr>
          <p:cNvSpPr>
            <a:spLocks noGrp="1"/>
          </p:cNvSpPr>
          <p:nvPr>
            <p:ph sz="half" idx="1"/>
          </p:nvPr>
        </p:nvSpPr>
        <p:spPr>
          <a:xfrm>
            <a:off x="838200" y="2061457"/>
            <a:ext cx="4642789" cy="4115505"/>
          </a:xfrm>
        </p:spPr>
        <p:txBody>
          <a:bodyPr/>
          <a:lstStyle/>
          <a:p>
            <a:r>
              <a:rPr lang="en-US" dirty="0"/>
              <a:t>Completing the Consent is required and can be viewed or updated at any time</a:t>
            </a:r>
          </a:p>
          <a:p>
            <a:r>
              <a:rPr lang="en-US" dirty="0"/>
              <a:t>Optional Consent Boxes</a:t>
            </a:r>
          </a:p>
          <a:p>
            <a:r>
              <a:rPr lang="en-US" dirty="0"/>
              <a:t>Other Consent</a:t>
            </a:r>
          </a:p>
          <a:p>
            <a:r>
              <a:rPr lang="en-US" dirty="0"/>
              <a:t>Parent/Guardian consent is required if under 18</a:t>
            </a:r>
          </a:p>
        </p:txBody>
      </p:sp>
      <p:pic>
        <p:nvPicPr>
          <p:cNvPr id="7" name="Content Placeholder 4" descr="Screenshot of the Accommodations Consent on myRichland">
            <a:extLst>
              <a:ext uri="{FF2B5EF4-FFF2-40B4-BE49-F238E27FC236}">
                <a16:creationId xmlns:a16="http://schemas.microsoft.com/office/drawing/2014/main" id="{8DF6AEB1-6B48-454B-B72F-8B48283CA87E}"/>
              </a:ext>
            </a:extLst>
          </p:cNvPr>
          <p:cNvPicPr>
            <a:picLocks noGrp="1" noChangeAspect="1"/>
          </p:cNvPicPr>
          <p:nvPr>
            <p:ph sz="half" idx="2"/>
          </p:nvPr>
        </p:nvPicPr>
        <p:blipFill>
          <a:blip r:embed="rId3"/>
          <a:stretch>
            <a:fillRect/>
          </a:stretch>
        </p:blipFill>
        <p:spPr>
          <a:xfrm>
            <a:off x="6563013" y="373870"/>
            <a:ext cx="5160855" cy="6097267"/>
          </a:xfrm>
          <a:prstGeom prst="rect">
            <a:avLst/>
          </a:prstGeom>
        </p:spPr>
      </p:pic>
    </p:spTree>
    <p:extLst>
      <p:ext uri="{BB962C8B-B14F-4D97-AF65-F5344CB8AC3E}">
        <p14:creationId xmlns:p14="http://schemas.microsoft.com/office/powerpoint/2010/main" val="56437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C87A04-2937-462B-BC57-B79A21D29A9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12183879" cy="6859524"/>
          </a:xfrm>
          <a:prstGeom prst="rect">
            <a:avLst/>
          </a:prstGeom>
        </p:spPr>
      </p:pic>
      <p:sp>
        <p:nvSpPr>
          <p:cNvPr id="2" name="Title 1">
            <a:extLst>
              <a:ext uri="{FF2B5EF4-FFF2-40B4-BE49-F238E27FC236}">
                <a16:creationId xmlns:a16="http://schemas.microsoft.com/office/drawing/2014/main" id="{AAF853C5-062A-423B-94EC-37E0BB1C77FA}"/>
              </a:ext>
            </a:extLst>
          </p:cNvPr>
          <p:cNvSpPr>
            <a:spLocks noGrp="1"/>
          </p:cNvSpPr>
          <p:nvPr>
            <p:ph type="title"/>
          </p:nvPr>
        </p:nvSpPr>
        <p:spPr>
          <a:xfrm>
            <a:off x="838200" y="365125"/>
            <a:ext cx="4123367" cy="1325563"/>
          </a:xfrm>
        </p:spPr>
        <p:txBody>
          <a:bodyPr/>
          <a:lstStyle/>
          <a:p>
            <a:pPr algn="ctr"/>
            <a:r>
              <a:rPr lang="en-US" dirty="0"/>
              <a:t>Application</a:t>
            </a:r>
          </a:p>
        </p:txBody>
      </p:sp>
      <p:sp>
        <p:nvSpPr>
          <p:cNvPr id="3" name="Content Placeholder 2">
            <a:extLst>
              <a:ext uri="{FF2B5EF4-FFF2-40B4-BE49-F238E27FC236}">
                <a16:creationId xmlns:a16="http://schemas.microsoft.com/office/drawing/2014/main" id="{839389DB-21C0-4F0D-A331-4F340029F8F3}"/>
              </a:ext>
            </a:extLst>
          </p:cNvPr>
          <p:cNvSpPr>
            <a:spLocks noGrp="1"/>
          </p:cNvSpPr>
          <p:nvPr>
            <p:ph sz="half" idx="1"/>
          </p:nvPr>
        </p:nvSpPr>
        <p:spPr>
          <a:xfrm>
            <a:off x="838200" y="1690689"/>
            <a:ext cx="4637379" cy="4486274"/>
          </a:xfrm>
        </p:spPr>
        <p:txBody>
          <a:bodyPr/>
          <a:lstStyle/>
          <a:p>
            <a:r>
              <a:rPr lang="en-US" dirty="0"/>
              <a:t>Select the term you are applying for</a:t>
            </a:r>
          </a:p>
          <a:p>
            <a:r>
              <a:rPr lang="en-US" dirty="0"/>
              <a:t>Click the link to </a:t>
            </a:r>
            <a:r>
              <a:rPr lang="en-US" u="sng" dirty="0"/>
              <a:t>Go to the online Accommodations Application</a:t>
            </a:r>
          </a:p>
          <a:p>
            <a:r>
              <a:rPr lang="en-US" dirty="0"/>
              <a:t>Complete the application and submit</a:t>
            </a:r>
          </a:p>
          <a:p>
            <a:r>
              <a:rPr lang="en-US" dirty="0"/>
              <a:t>Email confirmation sent</a:t>
            </a:r>
          </a:p>
        </p:txBody>
      </p:sp>
      <p:pic>
        <p:nvPicPr>
          <p:cNvPr id="5" name="Content Placeholder 5" descr="Screenshot of the Accommodations page with highlighted navigation of the following locations on the screen: My Student Info, Accommodations, selecting a term, and the link to Go to the online Accommodations Application">
            <a:extLst>
              <a:ext uri="{FF2B5EF4-FFF2-40B4-BE49-F238E27FC236}">
                <a16:creationId xmlns:a16="http://schemas.microsoft.com/office/drawing/2014/main" id="{7A1E113D-542A-43B9-85AE-BAD409BF6449}"/>
              </a:ext>
            </a:extLst>
          </p:cNvPr>
          <p:cNvPicPr>
            <a:picLocks noGrp="1" noChangeAspect="1"/>
          </p:cNvPicPr>
          <p:nvPr>
            <p:ph sz="half" idx="2"/>
          </p:nvPr>
        </p:nvPicPr>
        <p:blipFill>
          <a:blip r:embed="rId3"/>
          <a:stretch>
            <a:fillRect/>
          </a:stretch>
        </p:blipFill>
        <p:spPr>
          <a:xfrm>
            <a:off x="6305658" y="633047"/>
            <a:ext cx="5663316" cy="5543916"/>
          </a:xfrm>
          <a:prstGeom prst="rect">
            <a:avLst/>
          </a:prstGeom>
        </p:spPr>
      </p:pic>
    </p:spTree>
    <p:extLst>
      <p:ext uri="{BB962C8B-B14F-4D97-AF65-F5344CB8AC3E}">
        <p14:creationId xmlns:p14="http://schemas.microsoft.com/office/powerpoint/2010/main" val="375112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F87DB5-09F6-4D89-9A2A-B13D302253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CE8F619E-0B7A-45F0-BDC7-382C60C7707F}"/>
              </a:ext>
            </a:extLst>
          </p:cNvPr>
          <p:cNvSpPr>
            <a:spLocks noGrp="1"/>
          </p:cNvSpPr>
          <p:nvPr>
            <p:ph type="title"/>
          </p:nvPr>
        </p:nvSpPr>
        <p:spPr/>
        <p:txBody>
          <a:bodyPr/>
          <a:lstStyle/>
          <a:p>
            <a:r>
              <a:rPr lang="en-US" b="1" dirty="0"/>
              <a:t>STEP 2 - </a:t>
            </a:r>
            <a:r>
              <a:rPr lang="en-US" dirty="0"/>
              <a:t>Submit Documentation</a:t>
            </a:r>
          </a:p>
        </p:txBody>
      </p:sp>
      <p:sp>
        <p:nvSpPr>
          <p:cNvPr id="3" name="Content Placeholder 2">
            <a:extLst>
              <a:ext uri="{FF2B5EF4-FFF2-40B4-BE49-F238E27FC236}">
                <a16:creationId xmlns:a16="http://schemas.microsoft.com/office/drawing/2014/main" id="{852EA9D3-AA37-46A8-B491-9D9B51152C86}"/>
              </a:ext>
            </a:extLst>
          </p:cNvPr>
          <p:cNvSpPr>
            <a:spLocks noGrp="1"/>
          </p:cNvSpPr>
          <p:nvPr>
            <p:ph idx="1"/>
          </p:nvPr>
        </p:nvSpPr>
        <p:spPr>
          <a:xfrm>
            <a:off x="838200" y="1569089"/>
            <a:ext cx="10515600" cy="4294056"/>
          </a:xfrm>
        </p:spPr>
        <p:txBody>
          <a:bodyPr>
            <a:normAutofit fontScale="92500"/>
          </a:bodyPr>
          <a:lstStyle/>
          <a:p>
            <a:pPr marL="0" indent="0">
              <a:buNone/>
            </a:pPr>
            <a:r>
              <a:rPr lang="en-US" dirty="0"/>
              <a:t>Provide documentation of disability to the Academic Success Center via email to </a:t>
            </a:r>
            <a:r>
              <a:rPr lang="en-US" u="sng" dirty="0">
                <a:hlinkClick r:id="rId3"/>
              </a:rPr>
              <a:t>accom@richland.edu</a:t>
            </a:r>
            <a:r>
              <a:rPr lang="en-US" dirty="0"/>
              <a:t> or via fax to 1-217-875-6961</a:t>
            </a:r>
          </a:p>
          <a:p>
            <a:pPr marL="0" indent="0">
              <a:buNone/>
            </a:pPr>
            <a:endParaRPr lang="en-US" dirty="0"/>
          </a:p>
          <a:p>
            <a:pPr marL="0" indent="0">
              <a:buNone/>
            </a:pPr>
            <a:r>
              <a:rPr lang="en-US" dirty="0"/>
              <a:t>Documentation guidelines can be found on the </a:t>
            </a:r>
            <a:r>
              <a:rPr lang="en-US" dirty="0">
                <a:hlinkClick r:id="rId4"/>
              </a:rPr>
              <a:t>Accommodations</a:t>
            </a:r>
            <a:r>
              <a:rPr lang="en-US" dirty="0"/>
              <a:t> page of Richland’s Website and on </a:t>
            </a:r>
            <a:r>
              <a:rPr lang="en-US" dirty="0" err="1"/>
              <a:t>myRichland</a:t>
            </a:r>
            <a:r>
              <a:rPr lang="en-US" dirty="0"/>
              <a:t> and on the following slides</a:t>
            </a:r>
          </a:p>
          <a:p>
            <a:r>
              <a:rPr lang="en-US" dirty="0"/>
              <a:t>Richland accepts submissions of current IEP or 504 Transition plans (typically the senior year report)</a:t>
            </a:r>
          </a:p>
          <a:p>
            <a:pPr marL="0" indent="0">
              <a:buNone/>
            </a:pPr>
            <a:endParaRPr lang="en-US" dirty="0"/>
          </a:p>
          <a:p>
            <a:pPr marL="0" indent="0">
              <a:buNone/>
            </a:pPr>
            <a:r>
              <a:rPr lang="en-US" b="1" dirty="0"/>
              <a:t>Make sure you keep a copy of all of your documentation for your records and any future needs</a:t>
            </a:r>
          </a:p>
          <a:p>
            <a:pPr marL="0" indent="0">
              <a:buNone/>
            </a:pPr>
            <a:endParaRPr lang="en-US" dirty="0"/>
          </a:p>
        </p:txBody>
      </p:sp>
    </p:spTree>
    <p:extLst>
      <p:ext uri="{BB962C8B-B14F-4D97-AF65-F5344CB8AC3E}">
        <p14:creationId xmlns:p14="http://schemas.microsoft.com/office/powerpoint/2010/main" val="310127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6CF8F5-5FB1-45BD-9F8E-7893020054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9144"/>
            <a:ext cx="12192000" cy="6839712"/>
          </a:xfrm>
          <a:prstGeom prst="rect">
            <a:avLst/>
          </a:prstGeom>
        </p:spPr>
      </p:pic>
      <p:sp>
        <p:nvSpPr>
          <p:cNvPr id="2" name="Title 1">
            <a:extLst>
              <a:ext uri="{FF2B5EF4-FFF2-40B4-BE49-F238E27FC236}">
                <a16:creationId xmlns:a16="http://schemas.microsoft.com/office/drawing/2014/main" id="{6935955E-EC30-44B6-9AA0-9D5BB84D8EDC}"/>
              </a:ext>
            </a:extLst>
          </p:cNvPr>
          <p:cNvSpPr>
            <a:spLocks noGrp="1"/>
          </p:cNvSpPr>
          <p:nvPr>
            <p:ph type="title"/>
          </p:nvPr>
        </p:nvSpPr>
        <p:spPr/>
        <p:txBody>
          <a:bodyPr/>
          <a:lstStyle/>
          <a:p>
            <a:pPr algn="ctr"/>
            <a:r>
              <a:rPr lang="en-US" b="1" dirty="0"/>
              <a:t>How to Document a Physical or Psychological Disability</a:t>
            </a:r>
            <a:endParaRPr lang="en-US" dirty="0"/>
          </a:p>
        </p:txBody>
      </p:sp>
      <p:sp>
        <p:nvSpPr>
          <p:cNvPr id="3" name="Content Placeholder 2">
            <a:extLst>
              <a:ext uri="{FF2B5EF4-FFF2-40B4-BE49-F238E27FC236}">
                <a16:creationId xmlns:a16="http://schemas.microsoft.com/office/drawing/2014/main" id="{D258331D-C960-4831-AD40-3912986F66DA}"/>
              </a:ext>
            </a:extLst>
          </p:cNvPr>
          <p:cNvSpPr>
            <a:spLocks noGrp="1"/>
          </p:cNvSpPr>
          <p:nvPr>
            <p:ph idx="1"/>
          </p:nvPr>
        </p:nvSpPr>
        <p:spPr>
          <a:xfrm>
            <a:off x="903128" y="2094103"/>
            <a:ext cx="10515600" cy="4351338"/>
          </a:xfrm>
        </p:spPr>
        <p:txBody>
          <a:bodyPr>
            <a:normAutofit fontScale="77500" lnSpcReduction="20000"/>
          </a:bodyPr>
          <a:lstStyle/>
          <a:p>
            <a:pPr marL="0" indent="0">
              <a:buNone/>
            </a:pPr>
            <a:r>
              <a:rPr lang="en-US" dirty="0"/>
              <a:t>Please submit a current statement on letterhead that is signed, dated, clearly states the evaluator’s credentials, and includes the following:</a:t>
            </a:r>
          </a:p>
          <a:p>
            <a:pPr marL="0" indent="0">
              <a:buNone/>
            </a:pPr>
            <a:r>
              <a:rPr lang="en-US" dirty="0"/>
              <a:t> </a:t>
            </a:r>
          </a:p>
          <a:p>
            <a:r>
              <a:rPr lang="en-US" b="1" dirty="0"/>
              <a:t>Diagnosis</a:t>
            </a:r>
            <a:r>
              <a:rPr lang="en-US" dirty="0"/>
              <a:t> – Medical diagnosis or DSM-V diagnosis</a:t>
            </a:r>
          </a:p>
          <a:p>
            <a:r>
              <a:rPr lang="en-US" b="1" dirty="0"/>
              <a:t>Functional Limitations</a:t>
            </a:r>
            <a:r>
              <a:rPr lang="en-US" dirty="0"/>
              <a:t> – Explain how the disability substantially limits a major life activity.  What difficulties will the student have at the Community College as a direct result of the diagnosis?</a:t>
            </a:r>
          </a:p>
          <a:p>
            <a:r>
              <a:rPr lang="en-US" b="1" dirty="0"/>
              <a:t>Recommendations</a:t>
            </a:r>
            <a:r>
              <a:rPr lang="en-US" dirty="0"/>
              <a:t> – Provide a list of recommendations for the academic environment based on the student’s functional limitations.</a:t>
            </a:r>
          </a:p>
          <a:p>
            <a:pPr marL="0" lvl="0" indent="0">
              <a:buNone/>
            </a:pPr>
            <a:endParaRPr lang="en-US" dirty="0"/>
          </a:p>
          <a:p>
            <a:pPr marL="0" lvl="0" indent="0">
              <a:buNone/>
            </a:pPr>
            <a:r>
              <a:rPr lang="en-US" dirty="0"/>
              <a:t>Psychological disabilities may be documented by psychologists, psychiatrists, licensed clinical social workers, and licensed clinical professional counselors.</a:t>
            </a:r>
          </a:p>
          <a:p>
            <a:pPr marL="0" lvl="0" indent="0">
              <a:buNone/>
            </a:pPr>
            <a:r>
              <a:rPr lang="en-US" dirty="0"/>
              <a:t>Physical disabilities may be documented by medical doctors/specialists. </a:t>
            </a:r>
          </a:p>
          <a:p>
            <a:pPr marL="0" indent="0">
              <a:buNone/>
            </a:pPr>
            <a:endParaRPr lang="en-US" dirty="0"/>
          </a:p>
        </p:txBody>
      </p:sp>
    </p:spTree>
    <p:extLst>
      <p:ext uri="{BB962C8B-B14F-4D97-AF65-F5344CB8AC3E}">
        <p14:creationId xmlns:p14="http://schemas.microsoft.com/office/powerpoint/2010/main" val="61239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910A07-E227-4203-B6A5-A3BD6D5E33C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9144"/>
            <a:ext cx="12192000" cy="6839712"/>
          </a:xfrm>
          <a:prstGeom prst="rect">
            <a:avLst/>
          </a:prstGeom>
        </p:spPr>
      </p:pic>
      <p:sp>
        <p:nvSpPr>
          <p:cNvPr id="2" name="Title 1">
            <a:extLst>
              <a:ext uri="{FF2B5EF4-FFF2-40B4-BE49-F238E27FC236}">
                <a16:creationId xmlns:a16="http://schemas.microsoft.com/office/drawing/2014/main" id="{E3CEF731-60F3-444F-A575-E06967D0D590}"/>
              </a:ext>
            </a:extLst>
          </p:cNvPr>
          <p:cNvSpPr>
            <a:spLocks noGrp="1"/>
          </p:cNvSpPr>
          <p:nvPr>
            <p:ph type="title"/>
          </p:nvPr>
        </p:nvSpPr>
        <p:spPr/>
        <p:txBody>
          <a:bodyPr/>
          <a:lstStyle/>
          <a:p>
            <a:pPr algn="ctr"/>
            <a:r>
              <a:rPr lang="en-US" b="1" dirty="0"/>
              <a:t>How to Document a Learning Disability</a:t>
            </a:r>
            <a:endParaRPr lang="en-US" dirty="0"/>
          </a:p>
        </p:txBody>
      </p:sp>
      <p:sp>
        <p:nvSpPr>
          <p:cNvPr id="3" name="Content Placeholder 2">
            <a:extLst>
              <a:ext uri="{FF2B5EF4-FFF2-40B4-BE49-F238E27FC236}">
                <a16:creationId xmlns:a16="http://schemas.microsoft.com/office/drawing/2014/main" id="{05E8C0E2-C68E-43C9-9DA3-020DAAD0F137}"/>
              </a:ext>
            </a:extLst>
          </p:cNvPr>
          <p:cNvSpPr>
            <a:spLocks noGrp="1"/>
          </p:cNvSpPr>
          <p:nvPr>
            <p:ph idx="1"/>
          </p:nvPr>
        </p:nvSpPr>
        <p:spPr>
          <a:xfrm>
            <a:off x="838200" y="1950070"/>
            <a:ext cx="10515600" cy="4351338"/>
          </a:xfrm>
        </p:spPr>
        <p:txBody>
          <a:bodyPr>
            <a:normAutofit fontScale="62500" lnSpcReduction="20000"/>
          </a:bodyPr>
          <a:lstStyle/>
          <a:p>
            <a:pPr marL="0" indent="0">
              <a:buNone/>
            </a:pPr>
            <a:r>
              <a:rPr lang="en-US" dirty="0"/>
              <a:t>Please submit a current statement by certified/licensed psychologist, psychiatrist, or neuropsychologist on letterhead that is signed, dated, clearly states the evaluator’s credentials, and includes the following:</a:t>
            </a:r>
          </a:p>
          <a:p>
            <a:pPr marL="0" indent="0">
              <a:buNone/>
            </a:pPr>
            <a:r>
              <a:rPr lang="en-US" dirty="0"/>
              <a:t> </a:t>
            </a:r>
          </a:p>
          <a:p>
            <a:r>
              <a:rPr lang="en-US" b="1" dirty="0"/>
              <a:t>Diagnosis - </a:t>
            </a:r>
            <a:r>
              <a:rPr lang="en-US" dirty="0"/>
              <a:t>Statement confirming that the student has a specific Learning Disability.</a:t>
            </a:r>
          </a:p>
          <a:p>
            <a:r>
              <a:rPr lang="en-US" b="1" dirty="0"/>
              <a:t>Functional Limitations</a:t>
            </a:r>
            <a:r>
              <a:rPr lang="en-US" dirty="0"/>
              <a:t> - Explain the substantial limitations that the disability will have on the student’s learning. </a:t>
            </a:r>
          </a:p>
          <a:p>
            <a:r>
              <a:rPr lang="en-US" b="1" dirty="0"/>
              <a:t>Recommendations</a:t>
            </a:r>
            <a:r>
              <a:rPr lang="en-US" dirty="0"/>
              <a:t>- Provide a list of recommendations for the academic environment based on the student’s functional limitations.</a:t>
            </a:r>
          </a:p>
          <a:p>
            <a:pPr marL="0" lvl="0" indent="0">
              <a:buNone/>
            </a:pPr>
            <a:endParaRPr lang="en-US" b="1" dirty="0"/>
          </a:p>
          <a:p>
            <a:pPr marL="0" lvl="0" indent="0">
              <a:buNone/>
            </a:pPr>
            <a:r>
              <a:rPr lang="en-US" b="1" dirty="0"/>
              <a:t>Acceptable Assessments-</a:t>
            </a:r>
            <a:r>
              <a:rPr lang="en-US" dirty="0"/>
              <a:t> </a:t>
            </a:r>
          </a:p>
          <a:p>
            <a:r>
              <a:rPr lang="en-US" dirty="0"/>
              <a:t>Psychological Evaluation, Neuropsychological Evaluation, Psycho-educational Evaluation, Learning Disability Assessment, Transition IEP</a:t>
            </a:r>
          </a:p>
          <a:p>
            <a:r>
              <a:rPr lang="en-US" dirty="0"/>
              <a:t>Psychometric tests should include Adult normed intelligence testing (WAIS III) and Achievement and information processing (Woodcock-Johnson, Stanford-Binet)</a:t>
            </a:r>
          </a:p>
          <a:p>
            <a:r>
              <a:rPr lang="en-US" dirty="0"/>
              <a:t>WISC </a:t>
            </a:r>
          </a:p>
          <a:p>
            <a:pPr marL="0" indent="0">
              <a:buNone/>
            </a:pPr>
            <a:endParaRPr lang="en-US" dirty="0"/>
          </a:p>
        </p:txBody>
      </p:sp>
    </p:spTree>
    <p:extLst>
      <p:ext uri="{BB962C8B-B14F-4D97-AF65-F5344CB8AC3E}">
        <p14:creationId xmlns:p14="http://schemas.microsoft.com/office/powerpoint/2010/main" val="422503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719CF-EA2F-4D55-B0C7-169607D6DAD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42268"/>
          </a:xfrm>
          <a:prstGeom prst="rect">
            <a:avLst/>
          </a:prstGeom>
        </p:spPr>
      </p:pic>
      <p:sp>
        <p:nvSpPr>
          <p:cNvPr id="2" name="Title 1">
            <a:extLst>
              <a:ext uri="{FF2B5EF4-FFF2-40B4-BE49-F238E27FC236}">
                <a16:creationId xmlns:a16="http://schemas.microsoft.com/office/drawing/2014/main" id="{3D8D65C3-9EFE-466E-8417-ECD2CC0CE80E}"/>
              </a:ext>
            </a:extLst>
          </p:cNvPr>
          <p:cNvSpPr>
            <a:spLocks noGrp="1"/>
          </p:cNvSpPr>
          <p:nvPr>
            <p:ph type="title"/>
          </p:nvPr>
        </p:nvSpPr>
        <p:spPr>
          <a:xfrm>
            <a:off x="838200" y="1351958"/>
            <a:ext cx="10515600" cy="1325563"/>
          </a:xfrm>
        </p:spPr>
        <p:txBody>
          <a:bodyPr/>
          <a:lstStyle/>
          <a:p>
            <a:pPr marL="2570163" indent="-2570163"/>
            <a:r>
              <a:rPr lang="en-US" b="1" dirty="0"/>
              <a:t>STEP 3</a:t>
            </a:r>
            <a:r>
              <a:rPr lang="en-US" dirty="0"/>
              <a:t> – Meet with Accommodations Specialist	</a:t>
            </a:r>
          </a:p>
        </p:txBody>
      </p:sp>
      <p:sp>
        <p:nvSpPr>
          <p:cNvPr id="3" name="Content Placeholder 2">
            <a:extLst>
              <a:ext uri="{FF2B5EF4-FFF2-40B4-BE49-F238E27FC236}">
                <a16:creationId xmlns:a16="http://schemas.microsoft.com/office/drawing/2014/main" id="{879B382A-33F8-4784-85C9-08DFE61793FF}"/>
              </a:ext>
            </a:extLst>
          </p:cNvPr>
          <p:cNvSpPr>
            <a:spLocks noGrp="1"/>
          </p:cNvSpPr>
          <p:nvPr>
            <p:ph idx="1"/>
          </p:nvPr>
        </p:nvSpPr>
        <p:spPr>
          <a:xfrm>
            <a:off x="838200" y="3224749"/>
            <a:ext cx="10515600" cy="2640397"/>
          </a:xfrm>
        </p:spPr>
        <p:txBody>
          <a:bodyPr/>
          <a:lstStyle/>
          <a:p>
            <a:pPr marL="0" indent="0">
              <a:buNone/>
            </a:pPr>
            <a:r>
              <a:rPr lang="en-US" dirty="0"/>
              <a:t>Once the review of the application and documentation is complete, the Academic Success Center will contact you to schedule an appointment.  Virtual appointments will be available during the COVID-19 pandemic.  During this appointment, appropriate accommodations are determined in an interactive process utilizing the documentation provided.</a:t>
            </a:r>
          </a:p>
          <a:p>
            <a:pPr marL="0" indent="0">
              <a:buNone/>
            </a:pPr>
            <a:endParaRPr lang="en-US" dirty="0"/>
          </a:p>
        </p:txBody>
      </p:sp>
    </p:spTree>
    <p:extLst>
      <p:ext uri="{BB962C8B-B14F-4D97-AF65-F5344CB8AC3E}">
        <p14:creationId xmlns:p14="http://schemas.microsoft.com/office/powerpoint/2010/main" val="210951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1CF91-3C38-4180-AB92-FE33398B37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A4F7E83A-0304-4A23-9E8B-3FD3E1572036}"/>
              </a:ext>
            </a:extLst>
          </p:cNvPr>
          <p:cNvSpPr>
            <a:spLocks noGrp="1"/>
          </p:cNvSpPr>
          <p:nvPr>
            <p:ph type="title"/>
          </p:nvPr>
        </p:nvSpPr>
        <p:spPr/>
        <p:txBody>
          <a:bodyPr/>
          <a:lstStyle/>
          <a:p>
            <a:pPr algn="ctr"/>
            <a:r>
              <a:rPr lang="en-US" dirty="0"/>
              <a:t>Interactive Interview</a:t>
            </a:r>
          </a:p>
        </p:txBody>
      </p:sp>
      <p:sp>
        <p:nvSpPr>
          <p:cNvPr id="3" name="Content Placeholder 2">
            <a:extLst>
              <a:ext uri="{FF2B5EF4-FFF2-40B4-BE49-F238E27FC236}">
                <a16:creationId xmlns:a16="http://schemas.microsoft.com/office/drawing/2014/main" id="{41FA08C6-7F35-4430-AF3E-B4C60CEB3F5D}"/>
              </a:ext>
            </a:extLst>
          </p:cNvPr>
          <p:cNvSpPr>
            <a:spLocks noGrp="1"/>
          </p:cNvSpPr>
          <p:nvPr>
            <p:ph idx="1"/>
          </p:nvPr>
        </p:nvSpPr>
        <p:spPr>
          <a:xfrm>
            <a:off x="838200" y="1796336"/>
            <a:ext cx="10515600" cy="4380627"/>
          </a:xfrm>
        </p:spPr>
        <p:txBody>
          <a:bodyPr/>
          <a:lstStyle/>
          <a:p>
            <a:r>
              <a:rPr lang="en-US" dirty="0"/>
              <a:t>The interactive interview is an opportunity to create a collaborative accommodations plan based on documentation and self-report</a:t>
            </a:r>
          </a:p>
          <a:p>
            <a:r>
              <a:rPr lang="en-US" dirty="0"/>
              <a:t>The information you share about your disability is confidential</a:t>
            </a:r>
          </a:p>
          <a:p>
            <a:r>
              <a:rPr lang="en-US" dirty="0"/>
              <a:t>You may be asked about your educational goals, learning styles and preferences, study skills and habits, any accommodations you have had in the past, what works best for you, how your disability impacts learning and studying, types of resources and technology you are familiar with, or other similar questions.</a:t>
            </a:r>
          </a:p>
          <a:p>
            <a:pPr marL="0" indent="0">
              <a:buNone/>
            </a:pPr>
            <a:endParaRPr lang="en-US" dirty="0"/>
          </a:p>
        </p:txBody>
      </p:sp>
    </p:spTree>
    <p:extLst>
      <p:ext uri="{BB962C8B-B14F-4D97-AF65-F5344CB8AC3E}">
        <p14:creationId xmlns:p14="http://schemas.microsoft.com/office/powerpoint/2010/main" val="367618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575432-447C-44FD-A050-E1C94027B0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285" y="21066"/>
            <a:ext cx="12148715" cy="6840237"/>
          </a:xfrm>
          <a:prstGeom prst="rect">
            <a:avLst/>
          </a:prstGeom>
        </p:spPr>
      </p:pic>
      <p:sp>
        <p:nvSpPr>
          <p:cNvPr id="2" name="Title 1">
            <a:extLst>
              <a:ext uri="{FF2B5EF4-FFF2-40B4-BE49-F238E27FC236}">
                <a16:creationId xmlns:a16="http://schemas.microsoft.com/office/drawing/2014/main" id="{28384880-EF41-447A-979C-1BAE2DB3C06E}"/>
              </a:ext>
            </a:extLst>
          </p:cNvPr>
          <p:cNvSpPr>
            <a:spLocks noGrp="1"/>
          </p:cNvSpPr>
          <p:nvPr>
            <p:ph type="title"/>
          </p:nvPr>
        </p:nvSpPr>
        <p:spPr/>
        <p:txBody>
          <a:bodyPr/>
          <a:lstStyle/>
          <a:p>
            <a:pPr algn="ctr"/>
            <a:r>
              <a:rPr lang="en-US" dirty="0"/>
              <a:t>Accommodation Notices</a:t>
            </a:r>
          </a:p>
        </p:txBody>
      </p:sp>
      <p:sp>
        <p:nvSpPr>
          <p:cNvPr id="3" name="Content Placeholder 2">
            <a:extLst>
              <a:ext uri="{FF2B5EF4-FFF2-40B4-BE49-F238E27FC236}">
                <a16:creationId xmlns:a16="http://schemas.microsoft.com/office/drawing/2014/main" id="{62419716-450B-4C10-8617-BFA475102047}"/>
              </a:ext>
            </a:extLst>
          </p:cNvPr>
          <p:cNvSpPr>
            <a:spLocks noGrp="1"/>
          </p:cNvSpPr>
          <p:nvPr>
            <p:ph idx="1"/>
          </p:nvPr>
        </p:nvSpPr>
        <p:spPr>
          <a:xfrm>
            <a:off x="838200" y="2115563"/>
            <a:ext cx="10515600" cy="4061399"/>
          </a:xfrm>
        </p:spPr>
        <p:txBody>
          <a:bodyPr/>
          <a:lstStyle/>
          <a:p>
            <a:r>
              <a:rPr lang="en-US" dirty="0"/>
              <a:t>Sent via email to instructors with confirmation email to student</a:t>
            </a:r>
          </a:p>
          <a:p>
            <a:r>
              <a:rPr lang="en-US" dirty="0"/>
              <a:t>Does not divulge disability, only lists approved accommodations</a:t>
            </a:r>
          </a:p>
          <a:p>
            <a:r>
              <a:rPr lang="en-US" dirty="0"/>
              <a:t>Student email includes copy of Student Responsibility Form as attachment</a:t>
            </a:r>
          </a:p>
          <a:p>
            <a:pPr lvl="1"/>
            <a:r>
              <a:rPr lang="en-US" dirty="0"/>
              <a:t>Self-Advocacy Behaviors of Successful College Students</a:t>
            </a:r>
          </a:p>
          <a:p>
            <a:pPr lvl="1"/>
            <a:r>
              <a:rPr lang="en-US" dirty="0"/>
              <a:t>Student Rights and Responsibilities</a:t>
            </a:r>
          </a:p>
        </p:txBody>
      </p:sp>
    </p:spTree>
    <p:extLst>
      <p:ext uri="{BB962C8B-B14F-4D97-AF65-F5344CB8AC3E}">
        <p14:creationId xmlns:p14="http://schemas.microsoft.com/office/powerpoint/2010/main" val="268046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1DD043-BB84-4FD3-A782-4FEADFB9537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9144"/>
            <a:ext cx="12192000" cy="6839712"/>
          </a:xfrm>
          <a:prstGeom prst="rect">
            <a:avLst/>
          </a:prstGeom>
        </p:spPr>
      </p:pic>
      <p:sp>
        <p:nvSpPr>
          <p:cNvPr id="2" name="Title 1">
            <a:extLst>
              <a:ext uri="{FF2B5EF4-FFF2-40B4-BE49-F238E27FC236}">
                <a16:creationId xmlns:a16="http://schemas.microsoft.com/office/drawing/2014/main" id="{22F0D505-7F02-4D64-BC7C-67F1C971DEBF}"/>
              </a:ext>
            </a:extLst>
          </p:cNvPr>
          <p:cNvSpPr>
            <a:spLocks noGrp="1"/>
          </p:cNvSpPr>
          <p:nvPr>
            <p:ph type="title"/>
          </p:nvPr>
        </p:nvSpPr>
        <p:spPr/>
        <p:txBody>
          <a:bodyPr/>
          <a:lstStyle/>
          <a:p>
            <a:pPr algn="ctr"/>
            <a:r>
              <a:rPr lang="en-US" dirty="0"/>
              <a:t>Reapply for Accommodations Each Semester After Registering for Classes</a:t>
            </a:r>
          </a:p>
        </p:txBody>
      </p:sp>
      <p:sp>
        <p:nvSpPr>
          <p:cNvPr id="7" name="Content Placeholder 6">
            <a:extLst>
              <a:ext uri="{FF2B5EF4-FFF2-40B4-BE49-F238E27FC236}">
                <a16:creationId xmlns:a16="http://schemas.microsoft.com/office/drawing/2014/main" id="{FC22AA80-74CB-4E22-A6FC-1FD755CDC9D0}"/>
              </a:ext>
            </a:extLst>
          </p:cNvPr>
          <p:cNvSpPr>
            <a:spLocks noGrp="1"/>
          </p:cNvSpPr>
          <p:nvPr>
            <p:ph sz="half" idx="1"/>
          </p:nvPr>
        </p:nvSpPr>
        <p:spPr/>
        <p:txBody>
          <a:bodyPr>
            <a:normAutofit fontScale="92500" lnSpcReduction="20000"/>
          </a:bodyPr>
          <a:lstStyle/>
          <a:p>
            <a:r>
              <a:rPr lang="en-US" dirty="0"/>
              <a:t>Follow the same steps to apply for accommodations, </a:t>
            </a:r>
            <a:r>
              <a:rPr lang="en-US" b="1" dirty="0"/>
              <a:t>selecting the correct term </a:t>
            </a:r>
            <a:r>
              <a:rPr lang="en-US" dirty="0"/>
              <a:t>from the drop down list (circled on screenshot) and click on the link to </a:t>
            </a:r>
            <a:r>
              <a:rPr lang="en-US" u="sng" dirty="0"/>
              <a:t>Go to the online Accommodation Application</a:t>
            </a:r>
          </a:p>
          <a:p>
            <a:r>
              <a:rPr lang="en-US" dirty="0"/>
              <a:t>If applying for same accommodations, only need to answer a few questions</a:t>
            </a:r>
          </a:p>
          <a:p>
            <a:r>
              <a:rPr lang="en-US" dirty="0"/>
              <a:t>If applying for updated accommodations, add information about request</a:t>
            </a:r>
          </a:p>
        </p:txBody>
      </p:sp>
      <p:pic>
        <p:nvPicPr>
          <p:cNvPr id="9" name="Content Placeholder 8" descr="Screenshot of the Accommodations page with highlighted navigation of the following locations on the screen: My Student Info, Accommodations, selecting a term (also circled), and the link to Go to the online Accommodations Application">
            <a:extLst>
              <a:ext uri="{FF2B5EF4-FFF2-40B4-BE49-F238E27FC236}">
                <a16:creationId xmlns:a16="http://schemas.microsoft.com/office/drawing/2014/main" id="{F5E0AE2C-0194-49CC-B915-32B8FF8718F8}"/>
              </a:ext>
            </a:extLst>
          </p:cNvPr>
          <p:cNvPicPr>
            <a:picLocks noGrp="1" noChangeAspect="1"/>
          </p:cNvPicPr>
          <p:nvPr>
            <p:ph sz="half" idx="2"/>
          </p:nvPr>
        </p:nvPicPr>
        <p:blipFill>
          <a:blip r:embed="rId3"/>
          <a:stretch>
            <a:fillRect/>
          </a:stretch>
        </p:blipFill>
        <p:spPr>
          <a:xfrm>
            <a:off x="6437417" y="1825625"/>
            <a:ext cx="4651165" cy="4351338"/>
          </a:xfrm>
          <a:prstGeom prst="rect">
            <a:avLst/>
          </a:prstGeom>
        </p:spPr>
      </p:pic>
    </p:spTree>
    <p:extLst>
      <p:ext uri="{BB962C8B-B14F-4D97-AF65-F5344CB8AC3E}">
        <p14:creationId xmlns:p14="http://schemas.microsoft.com/office/powerpoint/2010/main" val="100721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DFB50E-A976-42E8-8E0B-0BD861E959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4E2184D9-504B-47AF-802B-110B8B755DB0}"/>
              </a:ext>
            </a:extLst>
          </p:cNvPr>
          <p:cNvSpPr>
            <a:spLocks noGrp="1"/>
          </p:cNvSpPr>
          <p:nvPr>
            <p:ph type="title"/>
          </p:nvPr>
        </p:nvSpPr>
        <p:spPr/>
        <p:txBody>
          <a:bodyPr/>
          <a:lstStyle/>
          <a:p>
            <a:pPr algn="ctr"/>
            <a:r>
              <a:rPr lang="en-US" dirty="0"/>
              <a:t>Using Accommodations</a:t>
            </a:r>
          </a:p>
        </p:txBody>
      </p:sp>
      <p:sp>
        <p:nvSpPr>
          <p:cNvPr id="3" name="Content Placeholder 2">
            <a:extLst>
              <a:ext uri="{FF2B5EF4-FFF2-40B4-BE49-F238E27FC236}">
                <a16:creationId xmlns:a16="http://schemas.microsoft.com/office/drawing/2014/main" id="{E3AD7E22-1EDC-45A6-A065-C7B49D5E5054}"/>
              </a:ext>
            </a:extLst>
          </p:cNvPr>
          <p:cNvSpPr>
            <a:spLocks noGrp="1"/>
          </p:cNvSpPr>
          <p:nvPr>
            <p:ph idx="1"/>
          </p:nvPr>
        </p:nvSpPr>
        <p:spPr>
          <a:xfrm>
            <a:off x="838200" y="2137207"/>
            <a:ext cx="10515600" cy="4039756"/>
          </a:xfrm>
        </p:spPr>
        <p:txBody>
          <a:bodyPr/>
          <a:lstStyle/>
          <a:p>
            <a:r>
              <a:rPr lang="en-US" dirty="0"/>
              <a:t>Communicate with your instructor about how your use of accommodations will look in their class</a:t>
            </a:r>
          </a:p>
          <a:p>
            <a:pPr lvl="1"/>
            <a:r>
              <a:rPr lang="en-US" dirty="0"/>
              <a:t>Which accommodations you plan to use</a:t>
            </a:r>
          </a:p>
          <a:p>
            <a:pPr lvl="1"/>
            <a:r>
              <a:rPr lang="en-US" dirty="0"/>
              <a:t>How the accommodations will be implemented for the class</a:t>
            </a:r>
          </a:p>
          <a:p>
            <a:r>
              <a:rPr lang="en-US" dirty="0"/>
              <a:t>May not use some approved accommodations for some classes</a:t>
            </a:r>
          </a:p>
          <a:p>
            <a:r>
              <a:rPr lang="en-US" dirty="0"/>
              <a:t>Use of accommodations is optional but highly recommended</a:t>
            </a:r>
          </a:p>
          <a:p>
            <a:r>
              <a:rPr lang="en-US" dirty="0"/>
              <a:t>Read the syllabus and ask questions to anticipate additional accommodations needs</a:t>
            </a:r>
          </a:p>
        </p:txBody>
      </p:sp>
    </p:spTree>
    <p:extLst>
      <p:ext uri="{BB962C8B-B14F-4D97-AF65-F5344CB8AC3E}">
        <p14:creationId xmlns:p14="http://schemas.microsoft.com/office/powerpoint/2010/main" val="242020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EC1400-111B-4123-8064-748D1530B5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304"/>
            <a:ext cx="12192000" cy="6864608"/>
          </a:xfrm>
          <a:prstGeom prst="rect">
            <a:avLst/>
          </a:prstGeom>
        </p:spPr>
      </p:pic>
      <p:sp>
        <p:nvSpPr>
          <p:cNvPr id="2" name="Title 1">
            <a:extLst>
              <a:ext uri="{FF2B5EF4-FFF2-40B4-BE49-F238E27FC236}">
                <a16:creationId xmlns:a16="http://schemas.microsoft.com/office/drawing/2014/main" id="{06029E7E-2CE1-45BD-B542-39256DC6E9DB}"/>
              </a:ext>
            </a:extLst>
          </p:cNvPr>
          <p:cNvSpPr>
            <a:spLocks noGrp="1"/>
          </p:cNvSpPr>
          <p:nvPr>
            <p:ph type="title"/>
          </p:nvPr>
        </p:nvSpPr>
        <p:spPr/>
        <p:txBody>
          <a:bodyPr/>
          <a:lstStyle/>
          <a:p>
            <a:pPr algn="ctr"/>
            <a:r>
              <a:rPr lang="en-US" dirty="0"/>
              <a:t>Academic Success Center (ASC)</a:t>
            </a:r>
            <a:br>
              <a:rPr lang="en-US" dirty="0"/>
            </a:br>
            <a:r>
              <a:rPr lang="en-US" sz="2400" dirty="0"/>
              <a:t>W213</a:t>
            </a:r>
            <a:endParaRPr lang="en-US" dirty="0"/>
          </a:p>
        </p:txBody>
      </p:sp>
      <p:sp>
        <p:nvSpPr>
          <p:cNvPr id="3" name="Content Placeholder 2">
            <a:extLst>
              <a:ext uri="{FF2B5EF4-FFF2-40B4-BE49-F238E27FC236}">
                <a16:creationId xmlns:a16="http://schemas.microsoft.com/office/drawing/2014/main" id="{F4012E32-E58C-42F0-8ECA-672537B6AB69}"/>
              </a:ext>
            </a:extLst>
          </p:cNvPr>
          <p:cNvSpPr>
            <a:spLocks noGrp="1"/>
          </p:cNvSpPr>
          <p:nvPr>
            <p:ph idx="1"/>
          </p:nvPr>
        </p:nvSpPr>
        <p:spPr>
          <a:xfrm>
            <a:off x="838200" y="1825625"/>
            <a:ext cx="10515600" cy="3963771"/>
          </a:xfrm>
        </p:spPr>
        <p:txBody>
          <a:bodyPr>
            <a:normAutofit fontScale="92500" lnSpcReduction="10000"/>
          </a:bodyPr>
          <a:lstStyle/>
          <a:p>
            <a:r>
              <a:rPr lang="en-US" sz="3600" dirty="0"/>
              <a:t>Accommodations</a:t>
            </a:r>
          </a:p>
          <a:p>
            <a:r>
              <a:rPr lang="en-US" sz="3600" dirty="0"/>
              <a:t>Mathematics Enrichment Center (MEC)</a:t>
            </a:r>
          </a:p>
          <a:p>
            <a:r>
              <a:rPr lang="en-US" sz="3600" dirty="0"/>
              <a:t>Tutoring (Richland Tutoring and </a:t>
            </a:r>
            <a:r>
              <a:rPr lang="en-US" sz="3600" dirty="0" err="1"/>
              <a:t>NetTutor</a:t>
            </a:r>
            <a:r>
              <a:rPr lang="en-US" sz="3600" dirty="0"/>
              <a:t>)</a:t>
            </a:r>
          </a:p>
          <a:p>
            <a:r>
              <a:rPr lang="en-US" sz="3600" dirty="0"/>
              <a:t>Testing Center</a:t>
            </a:r>
          </a:p>
          <a:p>
            <a:endParaRPr lang="en-US" dirty="0"/>
          </a:p>
          <a:p>
            <a:pPr marL="0" indent="0" algn="ctr">
              <a:buNone/>
            </a:pPr>
            <a:r>
              <a:rPr lang="en-US" dirty="0"/>
              <a:t>Study Skills and Academic Supports</a:t>
            </a:r>
          </a:p>
          <a:p>
            <a:pPr marL="0" indent="0" algn="ctr">
              <a:buNone/>
            </a:pPr>
            <a:r>
              <a:rPr lang="en-US" dirty="0"/>
              <a:t>Quiet place to study</a:t>
            </a:r>
          </a:p>
          <a:p>
            <a:pPr marL="0" indent="0" algn="ctr">
              <a:buNone/>
            </a:pPr>
            <a:r>
              <a:rPr lang="en-US" dirty="0"/>
              <a:t>Snacks and Coffee</a:t>
            </a:r>
          </a:p>
        </p:txBody>
      </p:sp>
    </p:spTree>
    <p:extLst>
      <p:ext uri="{BB962C8B-B14F-4D97-AF65-F5344CB8AC3E}">
        <p14:creationId xmlns:p14="http://schemas.microsoft.com/office/powerpoint/2010/main" val="3760746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7F931-4D58-42EE-89AE-C52F864398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285" y="21066"/>
            <a:ext cx="12148715" cy="6840237"/>
          </a:xfrm>
          <a:prstGeom prst="rect">
            <a:avLst/>
          </a:prstGeom>
        </p:spPr>
      </p:pic>
      <p:sp>
        <p:nvSpPr>
          <p:cNvPr id="2" name="Title 1">
            <a:extLst>
              <a:ext uri="{FF2B5EF4-FFF2-40B4-BE49-F238E27FC236}">
                <a16:creationId xmlns:a16="http://schemas.microsoft.com/office/drawing/2014/main" id="{4FD8C3D1-E6BC-4108-9745-0AA945A0031A}"/>
              </a:ext>
            </a:extLst>
          </p:cNvPr>
          <p:cNvSpPr>
            <a:spLocks noGrp="1"/>
          </p:cNvSpPr>
          <p:nvPr>
            <p:ph type="title"/>
          </p:nvPr>
        </p:nvSpPr>
        <p:spPr/>
        <p:txBody>
          <a:bodyPr/>
          <a:lstStyle/>
          <a:p>
            <a:pPr algn="ctr"/>
            <a:r>
              <a:rPr lang="en-US" dirty="0"/>
              <a:t>Additional Information</a:t>
            </a:r>
          </a:p>
        </p:txBody>
      </p:sp>
      <p:sp>
        <p:nvSpPr>
          <p:cNvPr id="3" name="Content Placeholder 2">
            <a:extLst>
              <a:ext uri="{FF2B5EF4-FFF2-40B4-BE49-F238E27FC236}">
                <a16:creationId xmlns:a16="http://schemas.microsoft.com/office/drawing/2014/main" id="{9B249E0B-9E48-4406-B4B4-5BED240C51E2}"/>
              </a:ext>
            </a:extLst>
          </p:cNvPr>
          <p:cNvSpPr>
            <a:spLocks noGrp="1"/>
          </p:cNvSpPr>
          <p:nvPr>
            <p:ph idx="1"/>
          </p:nvPr>
        </p:nvSpPr>
        <p:spPr>
          <a:xfrm>
            <a:off x="838200" y="2559237"/>
            <a:ext cx="10515600" cy="3617725"/>
          </a:xfrm>
        </p:spPr>
        <p:txBody>
          <a:bodyPr>
            <a:normAutofit/>
          </a:bodyPr>
          <a:lstStyle/>
          <a:p>
            <a:pPr marL="0" indent="0">
              <a:buNone/>
            </a:pPr>
            <a:r>
              <a:rPr lang="en-US" sz="3200" dirty="0"/>
              <a:t>Additional information regarding accommodations can be found on the </a:t>
            </a:r>
            <a:r>
              <a:rPr lang="en-US" sz="3200" dirty="0">
                <a:hlinkClick r:id="rId3"/>
              </a:rPr>
              <a:t>Accommodations</a:t>
            </a:r>
            <a:r>
              <a:rPr lang="en-US" sz="3200" dirty="0"/>
              <a:t> page of Richland’s website and the accompanying </a:t>
            </a:r>
            <a:r>
              <a:rPr lang="en-US" sz="3200" dirty="0">
                <a:hlinkClick r:id="rId4"/>
              </a:rPr>
              <a:t>Frequently Asked Questions for Accommodations </a:t>
            </a:r>
            <a:r>
              <a:rPr lang="en-US" sz="3200" dirty="0"/>
              <a:t>page.</a:t>
            </a:r>
          </a:p>
        </p:txBody>
      </p:sp>
    </p:spTree>
    <p:extLst>
      <p:ext uri="{BB962C8B-B14F-4D97-AF65-F5344CB8AC3E}">
        <p14:creationId xmlns:p14="http://schemas.microsoft.com/office/powerpoint/2010/main" val="1906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6D3FB4-F368-43DA-A064-C68C82B10CE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9144"/>
            <a:ext cx="12192000" cy="6839712"/>
          </a:xfrm>
          <a:prstGeom prst="rect">
            <a:avLst/>
          </a:prstGeom>
        </p:spPr>
      </p:pic>
      <p:sp>
        <p:nvSpPr>
          <p:cNvPr id="2" name="Title 1">
            <a:extLst>
              <a:ext uri="{FF2B5EF4-FFF2-40B4-BE49-F238E27FC236}">
                <a16:creationId xmlns:a16="http://schemas.microsoft.com/office/drawing/2014/main" id="{CC037C52-43C6-4344-A9C1-5AE0F11FFAF1}"/>
              </a:ext>
            </a:extLst>
          </p:cNvPr>
          <p:cNvSpPr>
            <a:spLocks noGrp="1"/>
          </p:cNvSpPr>
          <p:nvPr>
            <p:ph type="title"/>
          </p:nvPr>
        </p:nvSpPr>
        <p:spPr/>
        <p:txBody>
          <a:bodyPr/>
          <a:lstStyle/>
          <a:p>
            <a:pPr algn="ctr"/>
            <a:r>
              <a:rPr lang="en-US" dirty="0" err="1"/>
              <a:t>myRichland</a:t>
            </a:r>
            <a:r>
              <a:rPr lang="en-US" dirty="0"/>
              <a:t> Resources</a:t>
            </a:r>
          </a:p>
        </p:txBody>
      </p:sp>
      <p:sp>
        <p:nvSpPr>
          <p:cNvPr id="13" name="Content Placeholder 12">
            <a:extLst>
              <a:ext uri="{FF2B5EF4-FFF2-40B4-BE49-F238E27FC236}">
                <a16:creationId xmlns:a16="http://schemas.microsoft.com/office/drawing/2014/main" id="{B6FC8408-176D-4E5D-A502-F5CCA2C160FB}"/>
              </a:ext>
            </a:extLst>
          </p:cNvPr>
          <p:cNvSpPr>
            <a:spLocks noGrp="1"/>
          </p:cNvSpPr>
          <p:nvPr>
            <p:ph sz="half" idx="1"/>
          </p:nvPr>
        </p:nvSpPr>
        <p:spPr>
          <a:xfrm>
            <a:off x="838199" y="1385127"/>
            <a:ext cx="6103665" cy="4791836"/>
          </a:xfrm>
        </p:spPr>
        <p:txBody>
          <a:bodyPr>
            <a:normAutofit lnSpcReduction="10000"/>
          </a:bodyPr>
          <a:lstStyle/>
          <a:p>
            <a:pPr marL="0" indent="0">
              <a:buNone/>
            </a:pPr>
            <a:r>
              <a:rPr lang="en-US" sz="1800" b="1" dirty="0"/>
              <a:t>Scroll down on the Accommodations Home page on </a:t>
            </a:r>
            <a:r>
              <a:rPr lang="en-US" sz="1800" b="1" dirty="0" err="1"/>
              <a:t>myRichland</a:t>
            </a:r>
            <a:r>
              <a:rPr lang="en-US" sz="1800" b="1" dirty="0"/>
              <a:t> under the My Student Info Tab to find helpful resources</a:t>
            </a:r>
          </a:p>
          <a:p>
            <a:pPr marL="0" indent="0">
              <a:buNone/>
            </a:pPr>
            <a:endParaRPr lang="en-US" sz="1800" dirty="0"/>
          </a:p>
        </p:txBody>
      </p:sp>
      <p:pic>
        <p:nvPicPr>
          <p:cNvPr id="14" name="Content Placeholder 5" descr="Screenshot of the Accommodations page with highlighted navigation of the following locations on the screen: My Student Info, Accommodations, Home, and New Student Resources">
            <a:extLst>
              <a:ext uri="{FF2B5EF4-FFF2-40B4-BE49-F238E27FC236}">
                <a16:creationId xmlns:a16="http://schemas.microsoft.com/office/drawing/2014/main" id="{FCA09693-13B3-47CB-B4F2-AA0B258EC0D5}"/>
              </a:ext>
            </a:extLst>
          </p:cNvPr>
          <p:cNvPicPr>
            <a:picLocks noChangeAspect="1"/>
          </p:cNvPicPr>
          <p:nvPr/>
        </p:nvPicPr>
        <p:blipFill>
          <a:blip r:embed="rId3"/>
          <a:stretch>
            <a:fillRect/>
          </a:stretch>
        </p:blipFill>
        <p:spPr>
          <a:xfrm>
            <a:off x="1183129" y="2193630"/>
            <a:ext cx="5461150" cy="3983333"/>
          </a:xfrm>
          <a:prstGeom prst="rect">
            <a:avLst/>
          </a:prstGeom>
        </p:spPr>
      </p:pic>
      <p:pic>
        <p:nvPicPr>
          <p:cNvPr id="8" name="Content Placeholder 10" descr="Screenshot of the Accommodations page with highlighted navigation of the following locations on the screen: New Student Resources, Delta Alpha Pi, and Forms">
            <a:extLst>
              <a:ext uri="{FF2B5EF4-FFF2-40B4-BE49-F238E27FC236}">
                <a16:creationId xmlns:a16="http://schemas.microsoft.com/office/drawing/2014/main" id="{EA6C118C-5557-40BB-A095-93DD2A7AB5A3}"/>
              </a:ext>
            </a:extLst>
          </p:cNvPr>
          <p:cNvPicPr>
            <a:picLocks noChangeAspect="1"/>
          </p:cNvPicPr>
          <p:nvPr/>
        </p:nvPicPr>
        <p:blipFill>
          <a:blip r:embed="rId4"/>
          <a:stretch>
            <a:fillRect/>
          </a:stretch>
        </p:blipFill>
        <p:spPr>
          <a:xfrm>
            <a:off x="7217808" y="1385127"/>
            <a:ext cx="3644975" cy="4133737"/>
          </a:xfrm>
          <a:prstGeom prst="rect">
            <a:avLst/>
          </a:prstGeom>
        </p:spPr>
      </p:pic>
      <p:sp>
        <p:nvSpPr>
          <p:cNvPr id="4" name="Content Placeholder 3">
            <a:extLst>
              <a:ext uri="{FF2B5EF4-FFF2-40B4-BE49-F238E27FC236}">
                <a16:creationId xmlns:a16="http://schemas.microsoft.com/office/drawing/2014/main" id="{7A96B3DB-B89A-4363-8CD3-C23DCEBF27FF}"/>
              </a:ext>
            </a:extLst>
          </p:cNvPr>
          <p:cNvSpPr>
            <a:spLocks noGrp="1"/>
          </p:cNvSpPr>
          <p:nvPr>
            <p:ph sz="half" idx="2"/>
          </p:nvPr>
        </p:nvSpPr>
        <p:spPr>
          <a:xfrm>
            <a:off x="7044666" y="5280795"/>
            <a:ext cx="4309133" cy="896168"/>
          </a:xfrm>
        </p:spPr>
        <p:txBody>
          <a:bodyPr>
            <a:normAutofit lnSpcReduction="10000"/>
          </a:bodyPr>
          <a:lstStyle/>
          <a:p>
            <a:pPr marL="0" indent="0">
              <a:buNone/>
            </a:pPr>
            <a:endParaRPr lang="en-US" sz="1800" b="1" dirty="0"/>
          </a:p>
          <a:p>
            <a:pPr marL="0" indent="0">
              <a:buNone/>
            </a:pPr>
            <a:r>
              <a:rPr lang="en-US" sz="1800" b="1" dirty="0"/>
              <a:t>Scroll down even further to find more Student Resources</a:t>
            </a:r>
          </a:p>
        </p:txBody>
      </p:sp>
    </p:spTree>
    <p:extLst>
      <p:ext uri="{BB962C8B-B14F-4D97-AF65-F5344CB8AC3E}">
        <p14:creationId xmlns:p14="http://schemas.microsoft.com/office/powerpoint/2010/main" val="1442881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C2D8E4-2BB9-481D-A049-1113EA5DEC4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12183879" cy="6859524"/>
          </a:xfrm>
          <a:prstGeom prst="rect">
            <a:avLst/>
          </a:prstGeom>
        </p:spPr>
      </p:pic>
      <p:sp>
        <p:nvSpPr>
          <p:cNvPr id="2" name="Title 1">
            <a:extLst>
              <a:ext uri="{FF2B5EF4-FFF2-40B4-BE49-F238E27FC236}">
                <a16:creationId xmlns:a16="http://schemas.microsoft.com/office/drawing/2014/main" id="{21920903-181B-4AAC-819B-17893B7CF9EB}"/>
              </a:ext>
            </a:extLst>
          </p:cNvPr>
          <p:cNvSpPr>
            <a:spLocks noGrp="1"/>
          </p:cNvSpPr>
          <p:nvPr>
            <p:ph type="title"/>
          </p:nvPr>
        </p:nvSpPr>
        <p:spPr/>
        <p:txBody>
          <a:bodyPr/>
          <a:lstStyle/>
          <a:p>
            <a:pPr algn="ctr"/>
            <a:r>
              <a:rPr lang="en-US" dirty="0"/>
              <a:t>College and Career Competencies</a:t>
            </a:r>
          </a:p>
        </p:txBody>
      </p:sp>
      <p:sp>
        <p:nvSpPr>
          <p:cNvPr id="3" name="Content Placeholder 2">
            <a:extLst>
              <a:ext uri="{FF2B5EF4-FFF2-40B4-BE49-F238E27FC236}">
                <a16:creationId xmlns:a16="http://schemas.microsoft.com/office/drawing/2014/main" id="{FF552754-9433-4FD6-8308-79A05C805417}"/>
              </a:ext>
            </a:extLst>
          </p:cNvPr>
          <p:cNvSpPr>
            <a:spLocks noGrp="1"/>
          </p:cNvSpPr>
          <p:nvPr>
            <p:ph idx="1"/>
          </p:nvPr>
        </p:nvSpPr>
        <p:spPr/>
        <p:txBody>
          <a:bodyPr/>
          <a:lstStyle/>
          <a:p>
            <a:r>
              <a:rPr lang="en-US" dirty="0"/>
              <a:t>Free summer program for students with accommodations transitioning from high school to college (held in fall for 2020)</a:t>
            </a:r>
          </a:p>
          <a:p>
            <a:r>
              <a:rPr lang="en-US" dirty="0"/>
              <a:t>Topics include:</a:t>
            </a:r>
          </a:p>
          <a:p>
            <a:pPr lvl="1"/>
            <a:r>
              <a:rPr lang="en-US" dirty="0"/>
              <a:t>Self-Advocacy and Communication</a:t>
            </a:r>
          </a:p>
          <a:p>
            <a:pPr lvl="1"/>
            <a:r>
              <a:rPr lang="en-US" dirty="0"/>
              <a:t>Study Skills and Time Management</a:t>
            </a:r>
          </a:p>
          <a:p>
            <a:pPr lvl="1"/>
            <a:r>
              <a:rPr lang="en-US" dirty="0"/>
              <a:t>Habits of Successful College Students</a:t>
            </a:r>
          </a:p>
          <a:p>
            <a:pPr lvl="1"/>
            <a:r>
              <a:rPr lang="en-US" dirty="0"/>
              <a:t>Utilizing Resources</a:t>
            </a:r>
          </a:p>
          <a:p>
            <a:pPr lvl="1"/>
            <a:endParaRPr lang="en-US" dirty="0"/>
          </a:p>
          <a:p>
            <a:pPr marL="0" indent="0" algn="ctr">
              <a:buNone/>
            </a:pPr>
            <a:r>
              <a:rPr lang="en-US" dirty="0"/>
              <a:t>To sign up or learn more, contact us via email at </a:t>
            </a:r>
            <a:r>
              <a:rPr lang="en-US" dirty="0">
                <a:hlinkClick r:id="rId3"/>
              </a:rPr>
              <a:t>accom@richland.edu</a:t>
            </a:r>
            <a:r>
              <a:rPr lang="en-US" dirty="0"/>
              <a:t>.  Space is limited.</a:t>
            </a:r>
          </a:p>
        </p:txBody>
      </p:sp>
    </p:spTree>
    <p:extLst>
      <p:ext uri="{BB962C8B-B14F-4D97-AF65-F5344CB8AC3E}">
        <p14:creationId xmlns:p14="http://schemas.microsoft.com/office/powerpoint/2010/main" val="1200615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500327-C0E1-4F6C-943B-C49F43C2394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635" y="-26959"/>
            <a:ext cx="12170365" cy="6858000"/>
          </a:xfrm>
          <a:prstGeom prst="rect">
            <a:avLst/>
          </a:prstGeom>
        </p:spPr>
      </p:pic>
      <p:sp>
        <p:nvSpPr>
          <p:cNvPr id="2" name="Title 1">
            <a:extLst>
              <a:ext uri="{FF2B5EF4-FFF2-40B4-BE49-F238E27FC236}">
                <a16:creationId xmlns:a16="http://schemas.microsoft.com/office/drawing/2014/main" id="{60BCAA74-0807-4FB8-826D-4AF7229ED3C1}"/>
              </a:ext>
            </a:extLst>
          </p:cNvPr>
          <p:cNvSpPr>
            <a:spLocks noGrp="1"/>
          </p:cNvSpPr>
          <p:nvPr>
            <p:ph type="title"/>
          </p:nvPr>
        </p:nvSpPr>
        <p:spPr/>
        <p:txBody>
          <a:bodyPr/>
          <a:lstStyle/>
          <a:p>
            <a:pPr algn="ctr"/>
            <a:r>
              <a:rPr lang="en-US" dirty="0"/>
              <a:t>LASSI and Study Skills</a:t>
            </a:r>
          </a:p>
        </p:txBody>
      </p:sp>
      <p:sp>
        <p:nvSpPr>
          <p:cNvPr id="3" name="Content Placeholder 2">
            <a:extLst>
              <a:ext uri="{FF2B5EF4-FFF2-40B4-BE49-F238E27FC236}">
                <a16:creationId xmlns:a16="http://schemas.microsoft.com/office/drawing/2014/main" id="{B9ABEBAB-BCED-4AEB-A547-05D412C4201F}"/>
              </a:ext>
            </a:extLst>
          </p:cNvPr>
          <p:cNvSpPr>
            <a:spLocks noGrp="1"/>
          </p:cNvSpPr>
          <p:nvPr>
            <p:ph idx="1"/>
          </p:nvPr>
        </p:nvSpPr>
        <p:spPr>
          <a:xfrm>
            <a:off x="838200" y="1825625"/>
            <a:ext cx="10515600" cy="3963771"/>
          </a:xfrm>
        </p:spPr>
        <p:txBody>
          <a:bodyPr>
            <a:normAutofit fontScale="92500" lnSpcReduction="20000"/>
          </a:bodyPr>
          <a:lstStyle/>
          <a:p>
            <a:pPr marL="0" indent="0">
              <a:buNone/>
            </a:pPr>
            <a:r>
              <a:rPr lang="en-US" dirty="0"/>
              <a:t>Take the Learning and Study Strategies Inventory (LASSI) for free and identify areas to improve your study skills and strategies!</a:t>
            </a:r>
          </a:p>
          <a:p>
            <a:pPr marL="0" indent="0">
              <a:buNone/>
            </a:pPr>
            <a:r>
              <a:rPr lang="en-US" dirty="0"/>
              <a:t>The LASSI groups the results into 10 Scales to determine areas of need.</a:t>
            </a:r>
          </a:p>
          <a:p>
            <a:pPr marL="0" indent="0">
              <a:buNone/>
            </a:pPr>
            <a:endParaRPr lang="en-US" dirty="0"/>
          </a:p>
          <a:p>
            <a:pPr marL="0" indent="0">
              <a:buNone/>
            </a:pPr>
            <a:r>
              <a:rPr lang="en-US" dirty="0"/>
              <a:t>Canvas course with resources compiled by Scale into Modules: link can be found on the Accommodations page of </a:t>
            </a:r>
            <a:r>
              <a:rPr lang="en-US" dirty="0" err="1"/>
              <a:t>myRichland</a:t>
            </a:r>
            <a:r>
              <a:rPr lang="en-US" dirty="0"/>
              <a:t> under the My Student Info tab.</a:t>
            </a:r>
          </a:p>
          <a:p>
            <a:pPr marL="0" indent="0">
              <a:buNone/>
            </a:pPr>
            <a:endParaRPr lang="en-US" dirty="0"/>
          </a:p>
          <a:p>
            <a:pPr marL="0" indent="0">
              <a:buNone/>
            </a:pPr>
            <a:r>
              <a:rPr lang="en-US" dirty="0"/>
              <a:t>Contact the ASC by emailing </a:t>
            </a:r>
            <a:r>
              <a:rPr lang="en-US" dirty="0">
                <a:hlinkClick r:id="rId3"/>
              </a:rPr>
              <a:t>accom@richland.edu</a:t>
            </a:r>
            <a:r>
              <a:rPr lang="en-US" dirty="0"/>
              <a:t> or </a:t>
            </a:r>
            <a:r>
              <a:rPr lang="en-US" dirty="0">
                <a:hlinkClick r:id="rId4"/>
              </a:rPr>
              <a:t>tmata@richland.edu</a:t>
            </a:r>
            <a:r>
              <a:rPr lang="en-US" dirty="0"/>
              <a:t> to schedule an appointment to take the LASSI.</a:t>
            </a:r>
          </a:p>
        </p:txBody>
      </p:sp>
    </p:spTree>
    <p:extLst>
      <p:ext uri="{BB962C8B-B14F-4D97-AF65-F5344CB8AC3E}">
        <p14:creationId xmlns:p14="http://schemas.microsoft.com/office/powerpoint/2010/main" val="3505439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7C7085-184E-476F-A557-D505A8F70B1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9144"/>
            <a:ext cx="12192000" cy="6839712"/>
          </a:xfrm>
          <a:prstGeom prst="rect">
            <a:avLst/>
          </a:prstGeom>
        </p:spPr>
      </p:pic>
      <p:sp>
        <p:nvSpPr>
          <p:cNvPr id="2" name="Title 1">
            <a:extLst>
              <a:ext uri="{FF2B5EF4-FFF2-40B4-BE49-F238E27FC236}">
                <a16:creationId xmlns:a16="http://schemas.microsoft.com/office/drawing/2014/main" id="{C446B71E-9806-47DC-AE49-CB0557EB1F16}"/>
              </a:ext>
            </a:extLst>
          </p:cNvPr>
          <p:cNvSpPr>
            <a:spLocks noGrp="1"/>
          </p:cNvSpPr>
          <p:nvPr>
            <p:ph type="title"/>
          </p:nvPr>
        </p:nvSpPr>
        <p:spPr/>
        <p:txBody>
          <a:bodyPr/>
          <a:lstStyle/>
          <a:p>
            <a:pPr algn="ctr"/>
            <a:r>
              <a:rPr lang="en-US" dirty="0"/>
              <a:t>Delta Alpha Pi	</a:t>
            </a:r>
          </a:p>
        </p:txBody>
      </p:sp>
      <p:sp>
        <p:nvSpPr>
          <p:cNvPr id="3" name="Content Placeholder 2">
            <a:extLst>
              <a:ext uri="{FF2B5EF4-FFF2-40B4-BE49-F238E27FC236}">
                <a16:creationId xmlns:a16="http://schemas.microsoft.com/office/drawing/2014/main" id="{3D554133-0821-445A-A6A4-F7FBEFD5FE85}"/>
              </a:ext>
            </a:extLst>
          </p:cNvPr>
          <p:cNvSpPr>
            <a:spLocks noGrp="1"/>
          </p:cNvSpPr>
          <p:nvPr>
            <p:ph idx="1"/>
          </p:nvPr>
        </p:nvSpPr>
        <p:spPr/>
        <p:txBody>
          <a:bodyPr>
            <a:normAutofit lnSpcReduction="10000"/>
          </a:bodyPr>
          <a:lstStyle/>
          <a:p>
            <a:pPr marL="0" marR="1828800" lvl="0" indent="0">
              <a:lnSpc>
                <a:spcPct val="100000"/>
              </a:lnSpc>
              <a:spcBef>
                <a:spcPts val="600"/>
              </a:spcBef>
              <a:spcAft>
                <a:spcPts val="600"/>
              </a:spcAft>
              <a:buNone/>
            </a:pPr>
            <a:endParaRPr lang="en-US" dirty="0">
              <a:ea typeface="Arial"/>
              <a:cs typeface="Arial"/>
              <a:sym typeface="Arial"/>
            </a:endParaRPr>
          </a:p>
          <a:p>
            <a:pPr marL="0" marR="1828800" lvl="0" indent="0">
              <a:lnSpc>
                <a:spcPct val="100000"/>
              </a:lnSpc>
              <a:spcBef>
                <a:spcPts val="600"/>
              </a:spcBef>
              <a:spcAft>
                <a:spcPts val="600"/>
              </a:spcAft>
              <a:buNone/>
            </a:pPr>
            <a:r>
              <a:rPr lang="en-US" dirty="0">
                <a:ea typeface="Arial"/>
                <a:cs typeface="Arial"/>
                <a:sym typeface="Arial"/>
              </a:rPr>
              <a:t>Delta Alpha Pi is a student club with two separate components:</a:t>
            </a:r>
          </a:p>
          <a:p>
            <a:pPr marL="457200" lvl="0" indent="-368300">
              <a:lnSpc>
                <a:spcPct val="100000"/>
              </a:lnSpc>
              <a:spcBef>
                <a:spcPts val="600"/>
              </a:spcBef>
              <a:spcAft>
                <a:spcPts val="600"/>
              </a:spcAft>
              <a:buSzPts val="2200"/>
              <a:buFont typeface="Arial"/>
              <a:buAutoNum type="arabicPeriod"/>
            </a:pPr>
            <a:r>
              <a:rPr lang="en-US" dirty="0">
                <a:ea typeface="Arial"/>
                <a:cs typeface="Arial"/>
                <a:sym typeface="Arial"/>
              </a:rPr>
              <a:t>An international honor society for students with disabilities meeting the minimum qualifications of 24 credit hours and a GPA of 3.10. An induction ceremony for new members is held each spring and is open to all faculty, staff, students, and previously inducted members</a:t>
            </a:r>
          </a:p>
          <a:p>
            <a:pPr marL="457200" lvl="0" indent="-368300">
              <a:lnSpc>
                <a:spcPct val="100000"/>
              </a:lnSpc>
              <a:spcBef>
                <a:spcPts val="600"/>
              </a:spcBef>
              <a:spcAft>
                <a:spcPts val="600"/>
              </a:spcAft>
              <a:buSzPts val="2200"/>
              <a:buFont typeface="Arial"/>
              <a:buAutoNum type="arabicPeriod"/>
            </a:pPr>
            <a:r>
              <a:rPr lang="en-US" dirty="0">
                <a:ea typeface="Arial"/>
                <a:cs typeface="Arial"/>
                <a:sym typeface="Arial"/>
              </a:rPr>
              <a:t>A disability advocacy and awareness club open to all students</a:t>
            </a:r>
          </a:p>
          <a:p>
            <a:pPr marL="0" indent="0">
              <a:buNone/>
            </a:pPr>
            <a:endParaRPr lang="en-US" dirty="0"/>
          </a:p>
        </p:txBody>
      </p:sp>
      <p:pic>
        <p:nvPicPr>
          <p:cNvPr id="6" name="Picture 5" descr="Delta Alpha Pi Logo">
            <a:extLst>
              <a:ext uri="{FF2B5EF4-FFF2-40B4-BE49-F238E27FC236}">
                <a16:creationId xmlns:a16="http://schemas.microsoft.com/office/drawing/2014/main" id="{CCFC1A47-51B7-4E63-8826-861F3CE94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854" y="702037"/>
            <a:ext cx="2364497" cy="2247175"/>
          </a:xfrm>
          <a:prstGeom prst="rect">
            <a:avLst/>
          </a:prstGeom>
        </p:spPr>
      </p:pic>
    </p:spTree>
    <p:extLst>
      <p:ext uri="{BB962C8B-B14F-4D97-AF65-F5344CB8AC3E}">
        <p14:creationId xmlns:p14="http://schemas.microsoft.com/office/powerpoint/2010/main" val="3038009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F054A9-F915-439E-8386-383B170F3A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304"/>
            <a:ext cx="12192000" cy="6842268"/>
          </a:xfrm>
          <a:prstGeom prst="rect">
            <a:avLst/>
          </a:prstGeom>
        </p:spPr>
      </p:pic>
      <p:sp>
        <p:nvSpPr>
          <p:cNvPr id="2" name="Title 1">
            <a:extLst>
              <a:ext uri="{FF2B5EF4-FFF2-40B4-BE49-F238E27FC236}">
                <a16:creationId xmlns:a16="http://schemas.microsoft.com/office/drawing/2014/main" id="{ED520845-570D-48E4-B102-34718EE92F3D}"/>
              </a:ext>
            </a:extLst>
          </p:cNvPr>
          <p:cNvSpPr>
            <a:spLocks noGrp="1"/>
          </p:cNvSpPr>
          <p:nvPr>
            <p:ph type="title"/>
          </p:nvPr>
        </p:nvSpPr>
        <p:spPr>
          <a:xfrm>
            <a:off x="886896" y="1063099"/>
            <a:ext cx="10515600" cy="1325563"/>
          </a:xfrm>
        </p:spPr>
        <p:txBody>
          <a:bodyPr/>
          <a:lstStyle/>
          <a:p>
            <a:pPr algn="ctr"/>
            <a:r>
              <a:rPr lang="en-US" dirty="0"/>
              <a:t>Campus Involvement</a:t>
            </a:r>
          </a:p>
        </p:txBody>
      </p:sp>
      <p:sp>
        <p:nvSpPr>
          <p:cNvPr id="3" name="Content Placeholder 2">
            <a:extLst>
              <a:ext uri="{FF2B5EF4-FFF2-40B4-BE49-F238E27FC236}">
                <a16:creationId xmlns:a16="http://schemas.microsoft.com/office/drawing/2014/main" id="{3FED95C3-98A1-497B-B8D7-AC367DE40028}"/>
              </a:ext>
            </a:extLst>
          </p:cNvPr>
          <p:cNvSpPr>
            <a:spLocks noGrp="1"/>
          </p:cNvSpPr>
          <p:nvPr>
            <p:ph idx="1"/>
          </p:nvPr>
        </p:nvSpPr>
        <p:spPr>
          <a:xfrm>
            <a:off x="838200" y="2304937"/>
            <a:ext cx="10515600" cy="3872026"/>
          </a:xfrm>
        </p:spPr>
        <p:txBody>
          <a:bodyPr>
            <a:normAutofit fontScale="92500" lnSpcReduction="10000"/>
          </a:bodyPr>
          <a:lstStyle/>
          <a:p>
            <a:r>
              <a:rPr lang="en-US" dirty="0"/>
              <a:t>Clubs</a:t>
            </a:r>
          </a:p>
          <a:p>
            <a:r>
              <a:rPr lang="en-US" dirty="0"/>
              <a:t>Intramural Sports</a:t>
            </a:r>
          </a:p>
          <a:p>
            <a:r>
              <a:rPr lang="en-US" dirty="0"/>
              <a:t>Study Groups</a:t>
            </a:r>
          </a:p>
          <a:p>
            <a:r>
              <a:rPr lang="en-US" dirty="0"/>
              <a:t>Recreation</a:t>
            </a:r>
          </a:p>
          <a:p>
            <a:r>
              <a:rPr lang="en-US" dirty="0"/>
              <a:t>Student Engagement Events</a:t>
            </a:r>
          </a:p>
          <a:p>
            <a:endParaRPr lang="en-US" dirty="0"/>
          </a:p>
          <a:p>
            <a:pPr marL="0" indent="0">
              <a:buNone/>
            </a:pPr>
            <a:r>
              <a:rPr lang="en-US" dirty="0"/>
              <a:t>Plenty of opportunities to become involved!  Not any clubs you are interested in?  Start your own!  See Student Engagement for details about starting a club.</a:t>
            </a:r>
          </a:p>
        </p:txBody>
      </p:sp>
    </p:spTree>
    <p:extLst>
      <p:ext uri="{BB962C8B-B14F-4D97-AF65-F5344CB8AC3E}">
        <p14:creationId xmlns:p14="http://schemas.microsoft.com/office/powerpoint/2010/main" val="35240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3FE2E-D8B5-4A26-8534-9E4B1772054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9144"/>
            <a:ext cx="12192000" cy="6839712"/>
          </a:xfrm>
          <a:prstGeom prst="rect">
            <a:avLst/>
          </a:prstGeom>
        </p:spPr>
      </p:pic>
      <p:sp>
        <p:nvSpPr>
          <p:cNvPr id="2" name="Title 1">
            <a:extLst>
              <a:ext uri="{FF2B5EF4-FFF2-40B4-BE49-F238E27FC236}">
                <a16:creationId xmlns:a16="http://schemas.microsoft.com/office/drawing/2014/main" id="{A3EC285D-63E8-4FD0-9F4B-86FD1DC1269A}"/>
              </a:ext>
            </a:extLst>
          </p:cNvPr>
          <p:cNvSpPr>
            <a:spLocks noGrp="1"/>
          </p:cNvSpPr>
          <p:nvPr>
            <p:ph type="title"/>
          </p:nvPr>
        </p:nvSpPr>
        <p:spPr>
          <a:xfrm>
            <a:off x="838200" y="365126"/>
            <a:ext cx="10515600" cy="1079518"/>
          </a:xfrm>
        </p:spPr>
        <p:txBody>
          <a:bodyPr/>
          <a:lstStyle/>
          <a:p>
            <a:pPr algn="ctr"/>
            <a:r>
              <a:rPr lang="en-US" dirty="0"/>
              <a:t>One Button Studio</a:t>
            </a:r>
          </a:p>
        </p:txBody>
      </p:sp>
      <p:sp>
        <p:nvSpPr>
          <p:cNvPr id="3" name="Content Placeholder 2">
            <a:extLst>
              <a:ext uri="{FF2B5EF4-FFF2-40B4-BE49-F238E27FC236}">
                <a16:creationId xmlns:a16="http://schemas.microsoft.com/office/drawing/2014/main" id="{C4257195-B8C0-4BF2-B28F-877739CACBBC}"/>
              </a:ext>
            </a:extLst>
          </p:cNvPr>
          <p:cNvSpPr>
            <a:spLocks noGrp="1"/>
          </p:cNvSpPr>
          <p:nvPr>
            <p:ph idx="1"/>
          </p:nvPr>
        </p:nvSpPr>
        <p:spPr>
          <a:xfrm>
            <a:off x="838200" y="1444643"/>
            <a:ext cx="10515600" cy="4864175"/>
          </a:xfrm>
        </p:spPr>
        <p:txBody>
          <a:bodyPr>
            <a:normAutofit lnSpcReduction="10000"/>
          </a:bodyPr>
          <a:lstStyle/>
          <a:p>
            <a:pPr lvl="0"/>
            <a:r>
              <a:rPr lang="en-US" sz="2400" dirty="0"/>
              <a:t>Make and save high-quality and polished video projects ready to be captioned using Studio in Canvas</a:t>
            </a:r>
          </a:p>
          <a:p>
            <a:pPr lvl="0"/>
            <a:r>
              <a:rPr lang="en-US" sz="2400" dirty="0"/>
              <a:t>Create a professional video presentation</a:t>
            </a:r>
          </a:p>
          <a:p>
            <a:pPr lvl="0"/>
            <a:r>
              <a:rPr lang="en-US" sz="2400" dirty="0"/>
              <a:t>Record innovative videos for class projects</a:t>
            </a:r>
          </a:p>
          <a:p>
            <a:pPr lvl="0"/>
            <a:r>
              <a:rPr lang="en-US" sz="2400" dirty="0"/>
              <a:t>Record a lecture or demonstration</a:t>
            </a:r>
          </a:p>
          <a:p>
            <a:pPr lvl="0"/>
            <a:r>
              <a:rPr lang="en-US" sz="2400" dirty="0"/>
              <a:t>Practice presentations</a:t>
            </a:r>
          </a:p>
          <a:p>
            <a:pPr lvl="0"/>
            <a:r>
              <a:rPr lang="en-US" sz="2400" dirty="0"/>
              <a:t>Prepare for a job interview</a:t>
            </a:r>
          </a:p>
          <a:p>
            <a:pPr lvl="0"/>
            <a:r>
              <a:rPr lang="en-US" sz="2400" dirty="0"/>
              <a:t>Other? Let’s dream big!</a:t>
            </a:r>
          </a:p>
          <a:p>
            <a:pPr marL="0" lvl="0" indent="0">
              <a:buNone/>
            </a:pPr>
            <a:endParaRPr lang="en-US" sz="2400" dirty="0"/>
          </a:p>
          <a:p>
            <a:pPr marL="0" lvl="0" indent="0">
              <a:buNone/>
            </a:pPr>
            <a:endParaRPr lang="en-US" sz="2400" dirty="0"/>
          </a:p>
          <a:p>
            <a:pPr marL="0" lvl="0" indent="0" algn="ctr">
              <a:buNone/>
            </a:pPr>
            <a:r>
              <a:rPr lang="en-US" sz="2400" b="1" dirty="0"/>
              <a:t>W139 in the Library – Check in </a:t>
            </a:r>
            <a:r>
              <a:rPr lang="en-US" sz="2400" b="1" dirty="0" err="1"/>
              <a:t>myRichland</a:t>
            </a:r>
            <a:r>
              <a:rPr lang="en-US" sz="2400" b="1" dirty="0"/>
              <a:t> Resources for more information</a:t>
            </a:r>
          </a:p>
          <a:p>
            <a:endParaRPr lang="en-US" dirty="0"/>
          </a:p>
        </p:txBody>
      </p:sp>
      <p:pic>
        <p:nvPicPr>
          <p:cNvPr id="7" name="Picture 6" descr="Richland's One Button Studio Logo">
            <a:extLst>
              <a:ext uri="{FF2B5EF4-FFF2-40B4-BE49-F238E27FC236}">
                <a16:creationId xmlns:a16="http://schemas.microsoft.com/office/drawing/2014/main" id="{BF37AD94-7014-4687-A385-37DA737FA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0" y="3346432"/>
            <a:ext cx="5886450" cy="2066925"/>
          </a:xfrm>
          <a:prstGeom prst="rect">
            <a:avLst/>
          </a:prstGeom>
        </p:spPr>
      </p:pic>
    </p:spTree>
    <p:extLst>
      <p:ext uri="{BB962C8B-B14F-4D97-AF65-F5344CB8AC3E}">
        <p14:creationId xmlns:p14="http://schemas.microsoft.com/office/powerpoint/2010/main" val="1981118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92390-F4AF-475A-BA6D-1AA55A40F4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12183879" cy="6859524"/>
          </a:xfrm>
          <a:prstGeom prst="rect">
            <a:avLst/>
          </a:prstGeom>
        </p:spPr>
      </p:pic>
      <p:sp>
        <p:nvSpPr>
          <p:cNvPr id="2" name="Title 1">
            <a:extLst>
              <a:ext uri="{FF2B5EF4-FFF2-40B4-BE49-F238E27FC236}">
                <a16:creationId xmlns:a16="http://schemas.microsoft.com/office/drawing/2014/main" id="{2E0E019C-4F09-479D-8727-719D62AD7E6E}"/>
              </a:ext>
            </a:extLst>
          </p:cNvPr>
          <p:cNvSpPr>
            <a:spLocks noGrp="1"/>
          </p:cNvSpPr>
          <p:nvPr>
            <p:ph type="title"/>
          </p:nvPr>
        </p:nvSpPr>
        <p:spPr/>
        <p:txBody>
          <a:bodyPr/>
          <a:lstStyle/>
          <a:p>
            <a:pPr algn="ctr"/>
            <a:r>
              <a:rPr lang="en-US" dirty="0"/>
              <a:t>Tutoring</a:t>
            </a:r>
          </a:p>
        </p:txBody>
      </p:sp>
      <p:sp>
        <p:nvSpPr>
          <p:cNvPr id="3" name="Content Placeholder 2">
            <a:extLst>
              <a:ext uri="{FF2B5EF4-FFF2-40B4-BE49-F238E27FC236}">
                <a16:creationId xmlns:a16="http://schemas.microsoft.com/office/drawing/2014/main" id="{154138F1-BF85-4C6D-863A-8F288D0BDFBF}"/>
              </a:ext>
            </a:extLst>
          </p:cNvPr>
          <p:cNvSpPr>
            <a:spLocks noGrp="1"/>
          </p:cNvSpPr>
          <p:nvPr>
            <p:ph idx="1"/>
          </p:nvPr>
        </p:nvSpPr>
        <p:spPr>
          <a:xfrm>
            <a:off x="838200" y="1592968"/>
            <a:ext cx="10515600" cy="4351338"/>
          </a:xfrm>
        </p:spPr>
        <p:txBody>
          <a:bodyPr/>
          <a:lstStyle/>
          <a:p>
            <a:r>
              <a:rPr lang="en-US" dirty="0"/>
              <a:t>Tutoring is free and available for all students and is not part of an accommodation plan</a:t>
            </a:r>
          </a:p>
          <a:p>
            <a:r>
              <a:rPr lang="en-US" dirty="0"/>
              <a:t>Tutors do not receive a copy of the accommodation plan, please inform the tutor and/or Accommodations Specialist if you will need an accommodation during the tutoring session (i.e., Sign Language Interpreter, magnification, seating style or arrangement)</a:t>
            </a:r>
          </a:p>
          <a:p>
            <a:r>
              <a:rPr lang="en-US" dirty="0"/>
              <a:t>Remote Richland Tutoring and </a:t>
            </a:r>
            <a:r>
              <a:rPr lang="en-US" dirty="0" err="1"/>
              <a:t>NetTutor</a:t>
            </a:r>
            <a:r>
              <a:rPr lang="en-US" dirty="0"/>
              <a:t> can both be accessed in the left-hand menu once you log into your Canvas Course</a:t>
            </a:r>
          </a:p>
          <a:p>
            <a:r>
              <a:rPr lang="en-US" dirty="0"/>
              <a:t>Email </a:t>
            </a:r>
            <a:r>
              <a:rPr lang="en-US" dirty="0">
                <a:hlinkClick r:id="rId3"/>
              </a:rPr>
              <a:t>tutoring@richland.edu</a:t>
            </a:r>
            <a:r>
              <a:rPr lang="en-US" dirty="0"/>
              <a:t> for any questions about tutoring</a:t>
            </a:r>
          </a:p>
        </p:txBody>
      </p:sp>
    </p:spTree>
    <p:extLst>
      <p:ext uri="{BB962C8B-B14F-4D97-AF65-F5344CB8AC3E}">
        <p14:creationId xmlns:p14="http://schemas.microsoft.com/office/powerpoint/2010/main" val="773035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7C4993-DD80-4DD5-8A67-05B73CB4D8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91481DC4-DAAE-411F-84F8-AA4A1E52A513}"/>
              </a:ext>
            </a:extLst>
          </p:cNvPr>
          <p:cNvSpPr>
            <a:spLocks noGrp="1"/>
          </p:cNvSpPr>
          <p:nvPr>
            <p:ph type="title"/>
          </p:nvPr>
        </p:nvSpPr>
        <p:spPr/>
        <p:txBody>
          <a:bodyPr/>
          <a:lstStyle/>
          <a:p>
            <a:pPr algn="ctr"/>
            <a:r>
              <a:rPr lang="en-US" dirty="0"/>
              <a:t>Online Instructional Delivery</a:t>
            </a:r>
          </a:p>
        </p:txBody>
      </p:sp>
      <p:sp>
        <p:nvSpPr>
          <p:cNvPr id="3" name="Content Placeholder 2">
            <a:extLst>
              <a:ext uri="{FF2B5EF4-FFF2-40B4-BE49-F238E27FC236}">
                <a16:creationId xmlns:a16="http://schemas.microsoft.com/office/drawing/2014/main" id="{CD216496-5899-44CE-89D1-EC1FB23043CE}"/>
              </a:ext>
            </a:extLst>
          </p:cNvPr>
          <p:cNvSpPr>
            <a:spLocks noGrp="1"/>
          </p:cNvSpPr>
          <p:nvPr>
            <p:ph idx="1"/>
          </p:nvPr>
        </p:nvSpPr>
        <p:spPr>
          <a:xfrm>
            <a:off x="838200" y="1690689"/>
            <a:ext cx="10515600" cy="4147404"/>
          </a:xfrm>
        </p:spPr>
        <p:txBody>
          <a:bodyPr>
            <a:normAutofit lnSpcReduction="10000"/>
          </a:bodyPr>
          <a:lstStyle/>
          <a:p>
            <a:r>
              <a:rPr lang="en-US" dirty="0"/>
              <a:t>Requires good Time Management and Organizational skills</a:t>
            </a:r>
          </a:p>
          <a:p>
            <a:r>
              <a:rPr lang="en-US" dirty="0"/>
              <a:t>Minimize distractions</a:t>
            </a:r>
          </a:p>
          <a:p>
            <a:r>
              <a:rPr lang="en-US" dirty="0"/>
              <a:t>Log in regularly</a:t>
            </a:r>
          </a:p>
          <a:p>
            <a:r>
              <a:rPr lang="en-US" dirty="0"/>
              <a:t>Communication is key</a:t>
            </a:r>
          </a:p>
          <a:p>
            <a:r>
              <a:rPr lang="en-US" dirty="0"/>
              <a:t>Break down tasks into clear, manageable steps</a:t>
            </a:r>
          </a:p>
          <a:p>
            <a:r>
              <a:rPr lang="en-US" dirty="0"/>
              <a:t>Use available resources</a:t>
            </a:r>
          </a:p>
          <a:p>
            <a:pPr lvl="1"/>
            <a:r>
              <a:rPr lang="en-US" dirty="0"/>
              <a:t>Instructors office hours</a:t>
            </a:r>
          </a:p>
          <a:p>
            <a:pPr lvl="1"/>
            <a:r>
              <a:rPr lang="en-US" dirty="0"/>
              <a:t>Tutoring</a:t>
            </a:r>
          </a:p>
          <a:p>
            <a:pPr lvl="1"/>
            <a:r>
              <a:rPr lang="en-US" dirty="0"/>
              <a:t>Technology (apps, virtual study groups, etc.)</a:t>
            </a:r>
          </a:p>
        </p:txBody>
      </p:sp>
    </p:spTree>
    <p:extLst>
      <p:ext uri="{BB962C8B-B14F-4D97-AF65-F5344CB8AC3E}">
        <p14:creationId xmlns:p14="http://schemas.microsoft.com/office/powerpoint/2010/main" val="3036608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D0B8C3-7006-447F-AE5E-949CC425E6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A6508D50-34F9-4F20-A4F2-E4A2B9B5AC54}"/>
              </a:ext>
            </a:extLst>
          </p:cNvPr>
          <p:cNvSpPr>
            <a:spLocks noGrp="1"/>
          </p:cNvSpPr>
          <p:nvPr>
            <p:ph type="title"/>
          </p:nvPr>
        </p:nvSpPr>
        <p:spPr/>
        <p:txBody>
          <a:bodyPr/>
          <a:lstStyle/>
          <a:p>
            <a:pPr algn="ctr"/>
            <a:r>
              <a:rPr lang="en-US" dirty="0"/>
              <a:t>Time Management</a:t>
            </a:r>
          </a:p>
        </p:txBody>
      </p:sp>
      <p:sp>
        <p:nvSpPr>
          <p:cNvPr id="3" name="Content Placeholder 2">
            <a:extLst>
              <a:ext uri="{FF2B5EF4-FFF2-40B4-BE49-F238E27FC236}">
                <a16:creationId xmlns:a16="http://schemas.microsoft.com/office/drawing/2014/main" id="{456ABC8D-210E-466A-9ADF-08CAD61D5390}"/>
              </a:ext>
            </a:extLst>
          </p:cNvPr>
          <p:cNvSpPr>
            <a:spLocks noGrp="1"/>
          </p:cNvSpPr>
          <p:nvPr>
            <p:ph idx="1"/>
          </p:nvPr>
        </p:nvSpPr>
        <p:spPr>
          <a:xfrm>
            <a:off x="838200" y="2110153"/>
            <a:ext cx="10515600" cy="3834151"/>
          </a:xfrm>
        </p:spPr>
        <p:txBody>
          <a:bodyPr/>
          <a:lstStyle/>
          <a:p>
            <a:r>
              <a:rPr lang="en-US" sz="3600" dirty="0"/>
              <a:t>Planner and/or Calendar</a:t>
            </a:r>
          </a:p>
          <a:p>
            <a:r>
              <a:rPr lang="en-US" sz="3600" dirty="0"/>
              <a:t>Organization</a:t>
            </a:r>
          </a:p>
          <a:p>
            <a:r>
              <a:rPr lang="en-US" sz="3600" dirty="0">
                <a:hlinkClick r:id="rId3"/>
              </a:rPr>
              <a:t>Power Study Hour</a:t>
            </a:r>
            <a:endParaRPr lang="en-US" sz="3600" dirty="0"/>
          </a:p>
          <a:p>
            <a:r>
              <a:rPr lang="en-US" sz="3600" dirty="0">
                <a:hlinkClick r:id="rId4"/>
              </a:rPr>
              <a:t>Pomodoro Technique</a:t>
            </a:r>
            <a:endParaRPr lang="en-US" sz="3600" dirty="0"/>
          </a:p>
          <a:p>
            <a:r>
              <a:rPr lang="en-US" sz="3600" dirty="0"/>
              <a:t>Create a Study Plan</a:t>
            </a:r>
          </a:p>
          <a:p>
            <a:endParaRPr lang="en-US" dirty="0"/>
          </a:p>
        </p:txBody>
      </p:sp>
    </p:spTree>
    <p:extLst>
      <p:ext uri="{BB962C8B-B14F-4D97-AF65-F5344CB8AC3E}">
        <p14:creationId xmlns:p14="http://schemas.microsoft.com/office/powerpoint/2010/main" val="79357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1DB7A-BAB4-4BDA-BA29-B03ADADFE0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304"/>
            <a:ext cx="12192000" cy="6842268"/>
          </a:xfrm>
          <a:prstGeom prst="rect">
            <a:avLst/>
          </a:prstGeom>
        </p:spPr>
      </p:pic>
      <p:sp>
        <p:nvSpPr>
          <p:cNvPr id="2" name="Title 1">
            <a:extLst>
              <a:ext uri="{FF2B5EF4-FFF2-40B4-BE49-F238E27FC236}">
                <a16:creationId xmlns:a16="http://schemas.microsoft.com/office/drawing/2014/main" id="{9B28C729-B025-48DA-A72E-73042CB4066B}"/>
              </a:ext>
            </a:extLst>
          </p:cNvPr>
          <p:cNvSpPr>
            <a:spLocks noGrp="1"/>
          </p:cNvSpPr>
          <p:nvPr>
            <p:ph type="title"/>
          </p:nvPr>
        </p:nvSpPr>
        <p:spPr>
          <a:xfrm>
            <a:off x="838200" y="1079330"/>
            <a:ext cx="10515600" cy="1325563"/>
          </a:xfrm>
        </p:spPr>
        <p:txBody>
          <a:bodyPr/>
          <a:lstStyle/>
          <a:p>
            <a:pPr algn="ctr"/>
            <a:r>
              <a:rPr lang="en-US" dirty="0"/>
              <a:t>Accommodations – who may be eligible?</a:t>
            </a:r>
          </a:p>
        </p:txBody>
      </p:sp>
      <p:sp>
        <p:nvSpPr>
          <p:cNvPr id="3" name="Content Placeholder 2">
            <a:extLst>
              <a:ext uri="{FF2B5EF4-FFF2-40B4-BE49-F238E27FC236}">
                <a16:creationId xmlns:a16="http://schemas.microsoft.com/office/drawing/2014/main" id="{803D4D9B-E44F-4BD8-9520-53F55EFB19E9}"/>
              </a:ext>
            </a:extLst>
          </p:cNvPr>
          <p:cNvSpPr>
            <a:spLocks noGrp="1"/>
          </p:cNvSpPr>
          <p:nvPr>
            <p:ph idx="1"/>
          </p:nvPr>
        </p:nvSpPr>
        <p:spPr>
          <a:xfrm>
            <a:off x="838200" y="2472667"/>
            <a:ext cx="10515600" cy="3704296"/>
          </a:xfrm>
        </p:spPr>
        <p:txBody>
          <a:bodyPr>
            <a:normAutofit/>
          </a:bodyPr>
          <a:lstStyle/>
          <a:p>
            <a:r>
              <a:rPr lang="en-US" sz="3200" dirty="0"/>
              <a:t>Students who have been diagnosed with a disability and have functional limitations in the learning environment</a:t>
            </a:r>
          </a:p>
          <a:p>
            <a:pPr lvl="1"/>
            <a:r>
              <a:rPr lang="en-US" sz="3200" dirty="0"/>
              <a:t>IEP/504 Plan in High School</a:t>
            </a:r>
          </a:p>
          <a:p>
            <a:pPr lvl="1"/>
            <a:r>
              <a:rPr lang="en-US" sz="3200" dirty="0"/>
              <a:t>Anxiety, Depression, etc. if it rises to the level of disability and has at least one functional limitation in the educational setting</a:t>
            </a:r>
          </a:p>
          <a:p>
            <a:pPr lvl="1"/>
            <a:r>
              <a:rPr lang="en-US" sz="3200" dirty="0"/>
              <a:t>Temporary disability (broken arm, concussion, etc.)</a:t>
            </a:r>
          </a:p>
        </p:txBody>
      </p:sp>
    </p:spTree>
    <p:extLst>
      <p:ext uri="{BB962C8B-B14F-4D97-AF65-F5344CB8AC3E}">
        <p14:creationId xmlns:p14="http://schemas.microsoft.com/office/powerpoint/2010/main" val="1121541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7B3D2C-4813-40FC-BFC0-EC43FA93CB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671AA990-40B9-4C35-A84C-673E792799F8}"/>
              </a:ext>
            </a:extLst>
          </p:cNvPr>
          <p:cNvSpPr>
            <a:spLocks noGrp="1"/>
          </p:cNvSpPr>
          <p:nvPr>
            <p:ph type="title"/>
          </p:nvPr>
        </p:nvSpPr>
        <p:spPr/>
        <p:txBody>
          <a:bodyPr/>
          <a:lstStyle/>
          <a:p>
            <a:pPr algn="ctr"/>
            <a:r>
              <a:rPr lang="en-US" dirty="0"/>
              <a:t>Effective Study Area and Environment</a:t>
            </a:r>
          </a:p>
        </p:txBody>
      </p:sp>
      <p:sp>
        <p:nvSpPr>
          <p:cNvPr id="3" name="Content Placeholder 2">
            <a:extLst>
              <a:ext uri="{FF2B5EF4-FFF2-40B4-BE49-F238E27FC236}">
                <a16:creationId xmlns:a16="http://schemas.microsoft.com/office/drawing/2014/main" id="{C178328A-1FD9-477F-8D53-F66D60077952}"/>
              </a:ext>
            </a:extLst>
          </p:cNvPr>
          <p:cNvSpPr>
            <a:spLocks noGrp="1"/>
          </p:cNvSpPr>
          <p:nvPr>
            <p:ph idx="1"/>
          </p:nvPr>
        </p:nvSpPr>
        <p:spPr>
          <a:xfrm>
            <a:off x="838200" y="2256241"/>
            <a:ext cx="10515600" cy="3920722"/>
          </a:xfrm>
        </p:spPr>
        <p:txBody>
          <a:bodyPr/>
          <a:lstStyle/>
          <a:p>
            <a:r>
              <a:rPr lang="en-US" dirty="0">
                <a:hlinkClick r:id="rId3"/>
              </a:rPr>
              <a:t>Ideal Study Environment</a:t>
            </a:r>
            <a:endParaRPr lang="en-US" dirty="0"/>
          </a:p>
          <a:p>
            <a:pPr lvl="1"/>
            <a:r>
              <a:rPr lang="en-US" dirty="0"/>
              <a:t>Music</a:t>
            </a:r>
          </a:p>
          <a:p>
            <a:pPr lvl="1"/>
            <a:r>
              <a:rPr lang="en-US" dirty="0"/>
              <a:t>Distractions</a:t>
            </a:r>
          </a:p>
          <a:p>
            <a:pPr lvl="1"/>
            <a:r>
              <a:rPr lang="en-US" dirty="0"/>
              <a:t>Lighting</a:t>
            </a:r>
          </a:p>
          <a:p>
            <a:pPr lvl="1"/>
            <a:r>
              <a:rPr lang="en-US" dirty="0"/>
              <a:t>Posture</a:t>
            </a:r>
          </a:p>
          <a:p>
            <a:r>
              <a:rPr lang="en-US" dirty="0"/>
              <a:t>Sleep and Healthy Habits</a:t>
            </a:r>
          </a:p>
          <a:p>
            <a:r>
              <a:rPr lang="en-US" dirty="0"/>
              <a:t>Technology</a:t>
            </a:r>
          </a:p>
          <a:p>
            <a:endParaRPr lang="en-US" dirty="0"/>
          </a:p>
        </p:txBody>
      </p:sp>
    </p:spTree>
    <p:extLst>
      <p:ext uri="{BB962C8B-B14F-4D97-AF65-F5344CB8AC3E}">
        <p14:creationId xmlns:p14="http://schemas.microsoft.com/office/powerpoint/2010/main" val="371776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711E1-2503-45C5-8661-72C0132FD07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304"/>
            <a:ext cx="12192000" cy="6842268"/>
          </a:xfrm>
          <a:prstGeom prst="rect">
            <a:avLst/>
          </a:prstGeom>
        </p:spPr>
      </p:pic>
      <p:sp>
        <p:nvSpPr>
          <p:cNvPr id="2" name="Title 1">
            <a:extLst>
              <a:ext uri="{FF2B5EF4-FFF2-40B4-BE49-F238E27FC236}">
                <a16:creationId xmlns:a16="http://schemas.microsoft.com/office/drawing/2014/main" id="{BA3ABD29-D10D-4E34-ADB0-8417B6D739F6}"/>
              </a:ext>
            </a:extLst>
          </p:cNvPr>
          <p:cNvSpPr>
            <a:spLocks noGrp="1"/>
          </p:cNvSpPr>
          <p:nvPr>
            <p:ph type="title"/>
          </p:nvPr>
        </p:nvSpPr>
        <p:spPr>
          <a:xfrm>
            <a:off x="838200" y="1295757"/>
            <a:ext cx="10515600" cy="1325563"/>
          </a:xfrm>
        </p:spPr>
        <p:txBody>
          <a:bodyPr/>
          <a:lstStyle/>
          <a:p>
            <a:pPr algn="ctr"/>
            <a:r>
              <a:rPr lang="en-US" dirty="0"/>
              <a:t>Check Richland Emails Regularly</a:t>
            </a:r>
          </a:p>
        </p:txBody>
      </p:sp>
      <p:sp>
        <p:nvSpPr>
          <p:cNvPr id="3" name="Content Placeholder 2">
            <a:extLst>
              <a:ext uri="{FF2B5EF4-FFF2-40B4-BE49-F238E27FC236}">
                <a16:creationId xmlns:a16="http://schemas.microsoft.com/office/drawing/2014/main" id="{9BECE8E7-C83F-45A3-90F6-A4A02316425B}"/>
              </a:ext>
            </a:extLst>
          </p:cNvPr>
          <p:cNvSpPr>
            <a:spLocks noGrp="1"/>
          </p:cNvSpPr>
          <p:nvPr>
            <p:ph idx="1"/>
          </p:nvPr>
        </p:nvSpPr>
        <p:spPr>
          <a:xfrm>
            <a:off x="838200" y="2856823"/>
            <a:ext cx="10515600" cy="3320139"/>
          </a:xfrm>
        </p:spPr>
        <p:txBody>
          <a:bodyPr/>
          <a:lstStyle/>
          <a:p>
            <a:r>
              <a:rPr lang="en-US" dirty="0"/>
              <a:t>Accommodations Notices and other important emails are sent to Richland email accounts.  It is important to check Richland email regularly</a:t>
            </a:r>
          </a:p>
          <a:p>
            <a:r>
              <a:rPr lang="en-US" dirty="0"/>
              <a:t>Consider connecting your Student Email to your phone or other device</a:t>
            </a:r>
          </a:p>
          <a:p>
            <a:pPr lvl="1"/>
            <a:r>
              <a:rPr lang="en-US" dirty="0"/>
              <a:t>Instructions can be found on the Tech Services page in </a:t>
            </a:r>
            <a:r>
              <a:rPr lang="en-US" dirty="0" err="1"/>
              <a:t>myRichland</a:t>
            </a:r>
            <a:r>
              <a:rPr lang="en-US" dirty="0"/>
              <a:t> under the My Student Info tab and on the next slides</a:t>
            </a:r>
          </a:p>
        </p:txBody>
      </p:sp>
    </p:spTree>
    <p:extLst>
      <p:ext uri="{BB962C8B-B14F-4D97-AF65-F5344CB8AC3E}">
        <p14:creationId xmlns:p14="http://schemas.microsoft.com/office/powerpoint/2010/main" val="216471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A745A9-317A-4C75-B513-67C3B2CE73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9144"/>
            <a:ext cx="12192000" cy="6839712"/>
          </a:xfrm>
          <a:prstGeom prst="rect">
            <a:avLst/>
          </a:prstGeom>
        </p:spPr>
      </p:pic>
      <p:sp>
        <p:nvSpPr>
          <p:cNvPr id="2" name="Title 1">
            <a:extLst>
              <a:ext uri="{FF2B5EF4-FFF2-40B4-BE49-F238E27FC236}">
                <a16:creationId xmlns:a16="http://schemas.microsoft.com/office/drawing/2014/main" id="{A4804966-5973-4E79-90FD-F200D632F29C}"/>
              </a:ext>
            </a:extLst>
          </p:cNvPr>
          <p:cNvSpPr>
            <a:spLocks noGrp="1"/>
          </p:cNvSpPr>
          <p:nvPr>
            <p:ph type="title"/>
          </p:nvPr>
        </p:nvSpPr>
        <p:spPr/>
        <p:txBody>
          <a:bodyPr>
            <a:normAutofit/>
          </a:bodyPr>
          <a:lstStyle/>
          <a:p>
            <a:pPr algn="ctr"/>
            <a:r>
              <a:rPr lang="en-US" sz="3600" dirty="0"/>
              <a:t>Connecting Student Email to Apple Device</a:t>
            </a:r>
          </a:p>
        </p:txBody>
      </p:sp>
      <p:sp>
        <p:nvSpPr>
          <p:cNvPr id="3" name="Content Placeholder 2">
            <a:extLst>
              <a:ext uri="{FF2B5EF4-FFF2-40B4-BE49-F238E27FC236}">
                <a16:creationId xmlns:a16="http://schemas.microsoft.com/office/drawing/2014/main" id="{54F412C7-A6E7-4490-8C29-E0E688C6EA26}"/>
              </a:ext>
            </a:extLst>
          </p:cNvPr>
          <p:cNvSpPr>
            <a:spLocks noGrp="1"/>
          </p:cNvSpPr>
          <p:nvPr>
            <p:ph idx="1"/>
          </p:nvPr>
        </p:nvSpPr>
        <p:spPr/>
        <p:txBody>
          <a:bodyPr>
            <a:normAutofit fontScale="92500" lnSpcReduction="10000"/>
          </a:bodyPr>
          <a:lstStyle/>
          <a:p>
            <a:r>
              <a:rPr lang="en-US" b="1" u="sng" dirty="0"/>
              <a:t>Add Office 365 Student Email to Your iPhone or iPad</a:t>
            </a:r>
            <a:endParaRPr lang="en-US" dirty="0"/>
          </a:p>
          <a:p>
            <a:pPr lvl="0"/>
            <a:r>
              <a:rPr lang="en-US" dirty="0"/>
              <a:t>Open your </a:t>
            </a:r>
            <a:r>
              <a:rPr lang="en-US" b="1" dirty="0"/>
              <a:t>Settings </a:t>
            </a:r>
            <a:r>
              <a:rPr lang="en-US" dirty="0"/>
              <a:t>app</a:t>
            </a:r>
          </a:p>
          <a:p>
            <a:pPr lvl="0"/>
            <a:r>
              <a:rPr lang="en-US" dirty="0"/>
              <a:t>Tap on </a:t>
            </a:r>
            <a:r>
              <a:rPr lang="en-US" b="1" dirty="0"/>
              <a:t>Passwords &amp; Accounts</a:t>
            </a:r>
            <a:endParaRPr lang="en-US" dirty="0"/>
          </a:p>
          <a:p>
            <a:pPr lvl="0"/>
            <a:r>
              <a:rPr lang="en-US" dirty="0"/>
              <a:t>Tap on </a:t>
            </a:r>
            <a:r>
              <a:rPr lang="en-US" b="1" dirty="0"/>
              <a:t>Add Account</a:t>
            </a:r>
            <a:endParaRPr lang="en-US" dirty="0"/>
          </a:p>
          <a:p>
            <a:pPr lvl="0"/>
            <a:r>
              <a:rPr lang="en-US" dirty="0"/>
              <a:t>Select </a:t>
            </a:r>
            <a:r>
              <a:rPr lang="en-US" b="1" dirty="0"/>
              <a:t>Exchange / ActiveSync </a:t>
            </a:r>
            <a:r>
              <a:rPr lang="en-US" dirty="0"/>
              <a:t>(whichever is listed on your device)</a:t>
            </a:r>
          </a:p>
          <a:p>
            <a:pPr lvl="0"/>
            <a:r>
              <a:rPr lang="en-US" dirty="0"/>
              <a:t>Enter your Richland email address &amp; tap </a:t>
            </a:r>
            <a:r>
              <a:rPr lang="en-US" b="1" dirty="0"/>
              <a:t>Next</a:t>
            </a:r>
            <a:endParaRPr lang="en-US" dirty="0"/>
          </a:p>
          <a:p>
            <a:pPr lvl="0"/>
            <a:r>
              <a:rPr lang="en-US" dirty="0"/>
              <a:t>When asked if you want to sign in to your "richland.edu" account, click on </a:t>
            </a:r>
            <a:r>
              <a:rPr lang="en-US" b="1" dirty="0"/>
              <a:t>Sign In</a:t>
            </a:r>
            <a:endParaRPr lang="en-US" dirty="0"/>
          </a:p>
          <a:p>
            <a:pPr lvl="0"/>
            <a:r>
              <a:rPr lang="en-US" dirty="0"/>
              <a:t>Enter your Richland NetID password and click on the </a:t>
            </a:r>
            <a:r>
              <a:rPr lang="en-US" b="1" dirty="0"/>
              <a:t>Sign In</a:t>
            </a:r>
            <a:r>
              <a:rPr lang="en-US" dirty="0"/>
              <a:t> button</a:t>
            </a:r>
          </a:p>
          <a:p>
            <a:pPr lvl="0"/>
            <a:r>
              <a:rPr lang="en-US" dirty="0"/>
              <a:t>Click on the </a:t>
            </a:r>
            <a:r>
              <a:rPr lang="en-US" b="1" dirty="0"/>
              <a:t>Save</a:t>
            </a:r>
            <a:r>
              <a:rPr lang="en-US" dirty="0"/>
              <a:t> button to finish adding your account</a:t>
            </a:r>
          </a:p>
          <a:p>
            <a:pPr marL="0" indent="0">
              <a:buNone/>
            </a:pPr>
            <a:endParaRPr lang="en-US" dirty="0"/>
          </a:p>
        </p:txBody>
      </p:sp>
    </p:spTree>
    <p:extLst>
      <p:ext uri="{BB962C8B-B14F-4D97-AF65-F5344CB8AC3E}">
        <p14:creationId xmlns:p14="http://schemas.microsoft.com/office/powerpoint/2010/main" val="1752720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297EF9-1B87-4017-8E4E-C3661B65900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9144"/>
            <a:ext cx="12192000" cy="6839712"/>
          </a:xfrm>
          <a:prstGeom prst="rect">
            <a:avLst/>
          </a:prstGeom>
        </p:spPr>
      </p:pic>
      <p:sp>
        <p:nvSpPr>
          <p:cNvPr id="2" name="Title 1">
            <a:extLst>
              <a:ext uri="{FF2B5EF4-FFF2-40B4-BE49-F238E27FC236}">
                <a16:creationId xmlns:a16="http://schemas.microsoft.com/office/drawing/2014/main" id="{93904EDF-DBBC-4428-B6C9-27A17DED2C1B}"/>
              </a:ext>
            </a:extLst>
          </p:cNvPr>
          <p:cNvSpPr>
            <a:spLocks noGrp="1"/>
          </p:cNvSpPr>
          <p:nvPr>
            <p:ph type="title"/>
          </p:nvPr>
        </p:nvSpPr>
        <p:spPr/>
        <p:txBody>
          <a:bodyPr/>
          <a:lstStyle/>
          <a:p>
            <a:pPr algn="ctr"/>
            <a:r>
              <a:rPr lang="en-US" dirty="0"/>
              <a:t>Connecting Student Email to Android Device</a:t>
            </a:r>
          </a:p>
        </p:txBody>
      </p:sp>
      <p:sp>
        <p:nvSpPr>
          <p:cNvPr id="3" name="Content Placeholder 2">
            <a:extLst>
              <a:ext uri="{FF2B5EF4-FFF2-40B4-BE49-F238E27FC236}">
                <a16:creationId xmlns:a16="http://schemas.microsoft.com/office/drawing/2014/main" id="{25970C56-B6CC-4774-B6D5-448F3E821528}"/>
              </a:ext>
            </a:extLst>
          </p:cNvPr>
          <p:cNvSpPr>
            <a:spLocks noGrp="1"/>
          </p:cNvSpPr>
          <p:nvPr>
            <p:ph idx="1"/>
          </p:nvPr>
        </p:nvSpPr>
        <p:spPr/>
        <p:txBody>
          <a:bodyPr>
            <a:normAutofit fontScale="92500" lnSpcReduction="10000"/>
          </a:bodyPr>
          <a:lstStyle/>
          <a:p>
            <a:r>
              <a:rPr lang="en-US" b="1" u="sng" dirty="0"/>
              <a:t>Adding Office 365 Student Email to your Android Device</a:t>
            </a:r>
            <a:endParaRPr lang="en-US" dirty="0"/>
          </a:p>
          <a:p>
            <a:pPr lvl="0"/>
            <a:r>
              <a:rPr lang="en-US" dirty="0"/>
              <a:t>Open your </a:t>
            </a:r>
            <a:r>
              <a:rPr lang="en-US" b="1" dirty="0"/>
              <a:t>Settings</a:t>
            </a:r>
            <a:endParaRPr lang="en-US" dirty="0"/>
          </a:p>
          <a:p>
            <a:pPr lvl="0"/>
            <a:r>
              <a:rPr lang="en-US" dirty="0"/>
              <a:t>Open your </a:t>
            </a:r>
            <a:r>
              <a:rPr lang="en-US" b="1" dirty="0"/>
              <a:t>Accounts</a:t>
            </a:r>
            <a:endParaRPr lang="en-US" dirty="0"/>
          </a:p>
          <a:p>
            <a:pPr lvl="0"/>
            <a:r>
              <a:rPr lang="en-US" dirty="0"/>
              <a:t>Tap on the </a:t>
            </a:r>
            <a:r>
              <a:rPr lang="en-US" b="1" dirty="0"/>
              <a:t>Add Account</a:t>
            </a:r>
            <a:r>
              <a:rPr lang="en-US" dirty="0"/>
              <a:t> button</a:t>
            </a:r>
          </a:p>
          <a:p>
            <a:pPr lvl="0"/>
            <a:r>
              <a:rPr lang="en-US" dirty="0"/>
              <a:t>Select the </a:t>
            </a:r>
            <a:r>
              <a:rPr lang="en-US" b="1" dirty="0"/>
              <a:t>Microsoft Exchange / Active Sync / Corporate </a:t>
            </a:r>
            <a:r>
              <a:rPr lang="en-US" dirty="0"/>
              <a:t>(whichever is listed on your device)</a:t>
            </a:r>
          </a:p>
          <a:p>
            <a:pPr lvl="0"/>
            <a:r>
              <a:rPr lang="en-US" dirty="0"/>
              <a:t>Enter your Richland email address</a:t>
            </a:r>
          </a:p>
          <a:p>
            <a:pPr lvl="0"/>
            <a:r>
              <a:rPr lang="en-US" dirty="0"/>
              <a:t>Enter your Richland NetID password</a:t>
            </a:r>
          </a:p>
          <a:p>
            <a:pPr lvl="0"/>
            <a:r>
              <a:rPr lang="en-US" dirty="0"/>
              <a:t>Click on the </a:t>
            </a:r>
            <a:r>
              <a:rPr lang="en-US" b="1" dirty="0"/>
              <a:t>Sign In</a:t>
            </a:r>
            <a:r>
              <a:rPr lang="en-US" dirty="0"/>
              <a:t> button</a:t>
            </a:r>
          </a:p>
          <a:p>
            <a:pPr lvl="0"/>
            <a:r>
              <a:rPr lang="en-US" dirty="0"/>
              <a:t>Click on the </a:t>
            </a:r>
            <a:r>
              <a:rPr lang="en-US" b="1" dirty="0"/>
              <a:t>Next/Done</a:t>
            </a:r>
            <a:r>
              <a:rPr lang="en-US" dirty="0"/>
              <a:t> button to finish adding your account </a:t>
            </a:r>
          </a:p>
          <a:p>
            <a:pPr marL="0" indent="0">
              <a:buNone/>
            </a:pPr>
            <a:endParaRPr lang="en-US" dirty="0"/>
          </a:p>
        </p:txBody>
      </p:sp>
    </p:spTree>
    <p:extLst>
      <p:ext uri="{BB962C8B-B14F-4D97-AF65-F5344CB8AC3E}">
        <p14:creationId xmlns:p14="http://schemas.microsoft.com/office/powerpoint/2010/main" val="262131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662638-4BD9-4A75-A9E4-438C55D8B01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12183879" cy="6859524"/>
          </a:xfrm>
          <a:prstGeom prst="rect">
            <a:avLst/>
          </a:prstGeom>
        </p:spPr>
      </p:pic>
      <p:sp>
        <p:nvSpPr>
          <p:cNvPr id="2" name="Title 1">
            <a:extLst>
              <a:ext uri="{FF2B5EF4-FFF2-40B4-BE49-F238E27FC236}">
                <a16:creationId xmlns:a16="http://schemas.microsoft.com/office/drawing/2014/main" id="{780E855A-D545-47EE-BEFC-D14E77FD9783}"/>
              </a:ext>
            </a:extLst>
          </p:cNvPr>
          <p:cNvSpPr>
            <a:spLocks noGrp="1"/>
          </p:cNvSpPr>
          <p:nvPr>
            <p:ph type="title"/>
          </p:nvPr>
        </p:nvSpPr>
        <p:spPr/>
        <p:txBody>
          <a:bodyPr/>
          <a:lstStyle/>
          <a:p>
            <a:pPr algn="ctr"/>
            <a:r>
              <a:rPr lang="en-US" dirty="0"/>
              <a:t>Please Ask Questions and Seek Support</a:t>
            </a:r>
          </a:p>
        </p:txBody>
      </p:sp>
      <p:sp>
        <p:nvSpPr>
          <p:cNvPr id="3" name="Content Placeholder 2">
            <a:extLst>
              <a:ext uri="{FF2B5EF4-FFF2-40B4-BE49-F238E27FC236}">
                <a16:creationId xmlns:a16="http://schemas.microsoft.com/office/drawing/2014/main" id="{7B997DF3-6B53-4368-93E8-9821CFBFE3BB}"/>
              </a:ext>
            </a:extLst>
          </p:cNvPr>
          <p:cNvSpPr>
            <a:spLocks noGrp="1"/>
          </p:cNvSpPr>
          <p:nvPr>
            <p:ph idx="1"/>
          </p:nvPr>
        </p:nvSpPr>
        <p:spPr>
          <a:xfrm>
            <a:off x="838200" y="1690688"/>
            <a:ext cx="10515600" cy="4351338"/>
          </a:xfrm>
        </p:spPr>
        <p:txBody>
          <a:bodyPr>
            <a:normAutofit fontScale="92500"/>
          </a:bodyPr>
          <a:lstStyle/>
          <a:p>
            <a:pPr marL="0" indent="0" algn="ctr">
              <a:buNone/>
            </a:pPr>
            <a:r>
              <a:rPr lang="en-US" dirty="0"/>
              <a:t>Academic Success Center – Accommodations</a:t>
            </a:r>
          </a:p>
          <a:p>
            <a:pPr marL="0" indent="0" algn="ctr">
              <a:buNone/>
            </a:pPr>
            <a:r>
              <a:rPr lang="en-US" dirty="0"/>
              <a:t>Accommodations general: </a:t>
            </a:r>
            <a:r>
              <a:rPr lang="en-US" dirty="0">
                <a:hlinkClick r:id="rId3"/>
              </a:rPr>
              <a:t>accom@richland.edu</a:t>
            </a:r>
            <a:endParaRPr lang="en-US" dirty="0"/>
          </a:p>
          <a:p>
            <a:pPr marL="0" indent="0" algn="ctr">
              <a:buNone/>
            </a:pPr>
            <a:r>
              <a:rPr lang="en-US" dirty="0"/>
              <a:t>Tara Mata, Accommodations Specialist: </a:t>
            </a:r>
            <a:r>
              <a:rPr lang="en-US" dirty="0">
                <a:hlinkClick r:id="rId4"/>
              </a:rPr>
              <a:t>tmata@richland.edu</a:t>
            </a:r>
            <a:endParaRPr lang="en-US" dirty="0"/>
          </a:p>
          <a:p>
            <a:pPr marL="0" indent="0" algn="ctr">
              <a:buNone/>
            </a:pPr>
            <a:r>
              <a:rPr lang="en-US" dirty="0"/>
              <a:t>Annetta Evans, ASC Administrative Assistant: </a:t>
            </a:r>
            <a:r>
              <a:rPr lang="en-US" dirty="0">
                <a:hlinkClick r:id="rId5"/>
              </a:rPr>
              <a:t>aevans@richland.edu</a:t>
            </a:r>
            <a:endParaRPr lang="en-US" dirty="0"/>
          </a:p>
          <a:p>
            <a:pPr marL="0" indent="0" algn="ctr">
              <a:buNone/>
            </a:pPr>
            <a:r>
              <a:rPr lang="en-US" dirty="0"/>
              <a:t>Dr. Leanne Brooks, ASC Director: </a:t>
            </a:r>
            <a:r>
              <a:rPr lang="en-US" dirty="0">
                <a:hlinkClick r:id="rId6"/>
              </a:rPr>
              <a:t>lbrooks@richland.edu</a:t>
            </a:r>
            <a:endParaRPr lang="en-US" dirty="0"/>
          </a:p>
          <a:p>
            <a:pPr marL="0" indent="0" algn="ctr">
              <a:buNone/>
            </a:pPr>
            <a:endParaRPr lang="en-US" dirty="0"/>
          </a:p>
          <a:p>
            <a:pPr marL="0" indent="0" algn="ctr">
              <a:buNone/>
            </a:pPr>
            <a:r>
              <a:rPr lang="en-US" dirty="0"/>
              <a:t>Once the Academic Success Center reopens:</a:t>
            </a:r>
          </a:p>
          <a:p>
            <a:pPr marL="0" indent="0" algn="ctr">
              <a:buNone/>
            </a:pPr>
            <a:r>
              <a:rPr lang="en-US" dirty="0"/>
              <a:t>(217) 875-7211 x6379</a:t>
            </a:r>
          </a:p>
          <a:p>
            <a:pPr marL="0" indent="0" algn="ctr">
              <a:buNone/>
            </a:pPr>
            <a:r>
              <a:rPr lang="en-US" dirty="0"/>
              <a:t>W213</a:t>
            </a:r>
          </a:p>
        </p:txBody>
      </p:sp>
    </p:spTree>
    <p:extLst>
      <p:ext uri="{BB962C8B-B14F-4D97-AF65-F5344CB8AC3E}">
        <p14:creationId xmlns:p14="http://schemas.microsoft.com/office/powerpoint/2010/main" val="2903999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chland Community College Logo and background">
            <a:extLst>
              <a:ext uri="{FF2B5EF4-FFF2-40B4-BE49-F238E27FC236}">
                <a16:creationId xmlns:a16="http://schemas.microsoft.com/office/drawing/2014/main" id="{B158D907-0482-4B35-BBE9-23BEB62CA71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3304"/>
            <a:ext cx="12192000" cy="6864608"/>
          </a:xfrm>
          <a:prstGeom prst="rect">
            <a:avLst/>
          </a:prstGeom>
        </p:spPr>
      </p:pic>
      <p:sp>
        <p:nvSpPr>
          <p:cNvPr id="2" name="Title 1">
            <a:extLst>
              <a:ext uri="{FF2B5EF4-FFF2-40B4-BE49-F238E27FC236}">
                <a16:creationId xmlns:a16="http://schemas.microsoft.com/office/drawing/2014/main" id="{59E9F521-94AB-42B6-8FC6-72FC6DCED928}"/>
              </a:ext>
            </a:extLst>
          </p:cNvPr>
          <p:cNvSpPr>
            <a:spLocks noGrp="1"/>
          </p:cNvSpPr>
          <p:nvPr>
            <p:ph type="title"/>
          </p:nvPr>
        </p:nvSpPr>
        <p:spPr>
          <a:xfrm>
            <a:off x="838200" y="365126"/>
            <a:ext cx="10515600" cy="2924550"/>
          </a:xfrm>
        </p:spPr>
        <p:txBody>
          <a:bodyPr>
            <a:normAutofit/>
          </a:bodyPr>
          <a:lstStyle/>
          <a:p>
            <a:pPr algn="ctr"/>
            <a:r>
              <a:rPr lang="en-US" sz="8000" dirty="0"/>
              <a:t>Thank You!</a:t>
            </a:r>
          </a:p>
        </p:txBody>
      </p:sp>
    </p:spTree>
    <p:extLst>
      <p:ext uri="{BB962C8B-B14F-4D97-AF65-F5344CB8AC3E}">
        <p14:creationId xmlns:p14="http://schemas.microsoft.com/office/powerpoint/2010/main" val="143752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8E8F67-54C0-4CB1-B846-6C8F16D29A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847533E4-8235-4147-AB02-446914FA1F1F}"/>
              </a:ext>
            </a:extLst>
          </p:cNvPr>
          <p:cNvSpPr>
            <a:spLocks noGrp="1"/>
          </p:cNvSpPr>
          <p:nvPr>
            <p:ph type="title"/>
          </p:nvPr>
        </p:nvSpPr>
        <p:spPr>
          <a:xfrm>
            <a:off x="838200" y="137878"/>
            <a:ext cx="10515600" cy="1290534"/>
          </a:xfrm>
        </p:spPr>
        <p:txBody>
          <a:bodyPr/>
          <a:lstStyle/>
          <a:p>
            <a:pPr algn="ctr"/>
            <a:r>
              <a:rPr lang="en-US" dirty="0"/>
              <a:t>Student Driven Process</a:t>
            </a:r>
          </a:p>
        </p:txBody>
      </p:sp>
      <p:sp>
        <p:nvSpPr>
          <p:cNvPr id="3" name="Content Placeholder 2">
            <a:extLst>
              <a:ext uri="{FF2B5EF4-FFF2-40B4-BE49-F238E27FC236}">
                <a16:creationId xmlns:a16="http://schemas.microsoft.com/office/drawing/2014/main" id="{B9876B3E-016C-4510-977E-563592DECB55}"/>
              </a:ext>
            </a:extLst>
          </p:cNvPr>
          <p:cNvSpPr>
            <a:spLocks noGrp="1"/>
          </p:cNvSpPr>
          <p:nvPr>
            <p:ph idx="1"/>
          </p:nvPr>
        </p:nvSpPr>
        <p:spPr>
          <a:xfrm>
            <a:off x="659647" y="1371129"/>
            <a:ext cx="10989483" cy="4477785"/>
          </a:xfrm>
        </p:spPr>
        <p:txBody>
          <a:bodyPr>
            <a:normAutofit fontScale="92500" lnSpcReduction="10000"/>
          </a:bodyPr>
          <a:lstStyle/>
          <a:p>
            <a:r>
              <a:rPr lang="en-US" dirty="0"/>
              <a:t>Differences between high school and college</a:t>
            </a:r>
          </a:p>
          <a:p>
            <a:pPr lvl="1"/>
            <a:r>
              <a:rPr lang="en-US" dirty="0"/>
              <a:t>Focus on Access in the college setting</a:t>
            </a:r>
          </a:p>
          <a:p>
            <a:r>
              <a:rPr lang="en-US" dirty="0"/>
              <a:t>Confidentiality</a:t>
            </a:r>
          </a:p>
          <a:p>
            <a:r>
              <a:rPr lang="en-US" dirty="0"/>
              <a:t>Role of parents/guardians</a:t>
            </a:r>
          </a:p>
          <a:p>
            <a:pPr lvl="1"/>
            <a:r>
              <a:rPr lang="en-US" dirty="0"/>
              <a:t>If under 18, parent/guardian must sign consent and attend accommodations appointment</a:t>
            </a:r>
          </a:p>
          <a:p>
            <a:r>
              <a:rPr lang="en-US" dirty="0"/>
              <a:t>Disability Rights</a:t>
            </a:r>
          </a:p>
          <a:p>
            <a:pPr lvl="1"/>
            <a:r>
              <a:rPr lang="en-US" dirty="0"/>
              <a:t>Americans with Disabilities Act (ADA)</a:t>
            </a:r>
          </a:p>
          <a:p>
            <a:pPr lvl="1"/>
            <a:r>
              <a:rPr lang="en-US" dirty="0"/>
              <a:t>Section 504 of the Rehabilitation Act of 1973</a:t>
            </a:r>
          </a:p>
          <a:p>
            <a:r>
              <a:rPr lang="en-US" dirty="0"/>
              <a:t>Self-Advocacy and Ownership</a:t>
            </a:r>
          </a:p>
          <a:p>
            <a:r>
              <a:rPr lang="en-US" dirty="0"/>
              <a:t>Do I really need to apply for accommodations?</a:t>
            </a:r>
          </a:p>
        </p:txBody>
      </p:sp>
    </p:spTree>
    <p:extLst>
      <p:ext uri="{BB962C8B-B14F-4D97-AF65-F5344CB8AC3E}">
        <p14:creationId xmlns:p14="http://schemas.microsoft.com/office/powerpoint/2010/main" val="102933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76320-63A1-4791-B6DE-F89F26473B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285" y="21066"/>
            <a:ext cx="12148715" cy="6840237"/>
          </a:xfrm>
          <a:prstGeom prst="rect">
            <a:avLst/>
          </a:prstGeom>
        </p:spPr>
      </p:pic>
      <p:sp>
        <p:nvSpPr>
          <p:cNvPr id="2" name="Title 1">
            <a:extLst>
              <a:ext uri="{FF2B5EF4-FFF2-40B4-BE49-F238E27FC236}">
                <a16:creationId xmlns:a16="http://schemas.microsoft.com/office/drawing/2014/main" id="{D5A92743-80AE-48F8-A799-96BA98218245}"/>
              </a:ext>
            </a:extLst>
          </p:cNvPr>
          <p:cNvSpPr>
            <a:spLocks noGrp="1"/>
          </p:cNvSpPr>
          <p:nvPr>
            <p:ph type="title"/>
          </p:nvPr>
        </p:nvSpPr>
        <p:spPr/>
        <p:txBody>
          <a:bodyPr/>
          <a:lstStyle/>
          <a:p>
            <a:pPr algn="ctr"/>
            <a:r>
              <a:rPr lang="en-US" dirty="0"/>
              <a:t>Accommodations – 3 Easy Steps</a:t>
            </a:r>
          </a:p>
        </p:txBody>
      </p:sp>
      <p:sp>
        <p:nvSpPr>
          <p:cNvPr id="3" name="Content Placeholder 2">
            <a:extLst>
              <a:ext uri="{FF2B5EF4-FFF2-40B4-BE49-F238E27FC236}">
                <a16:creationId xmlns:a16="http://schemas.microsoft.com/office/drawing/2014/main" id="{FBAA253F-F0E1-4B4A-B5C8-A0AB122426B7}"/>
              </a:ext>
            </a:extLst>
          </p:cNvPr>
          <p:cNvSpPr>
            <a:spLocks noGrp="1"/>
          </p:cNvSpPr>
          <p:nvPr>
            <p:ph idx="1"/>
          </p:nvPr>
        </p:nvSpPr>
        <p:spPr>
          <a:xfrm>
            <a:off x="1287734" y="2445613"/>
            <a:ext cx="9858207" cy="3217337"/>
          </a:xfrm>
        </p:spPr>
        <p:txBody>
          <a:bodyPr>
            <a:normAutofit/>
          </a:bodyPr>
          <a:lstStyle/>
          <a:p>
            <a:pPr marL="0" indent="0">
              <a:buNone/>
            </a:pPr>
            <a:r>
              <a:rPr lang="en-US" b="1" dirty="0"/>
              <a:t>STEP 1</a:t>
            </a:r>
            <a:r>
              <a:rPr lang="en-US" dirty="0"/>
              <a:t> - Apply for Accommodations </a:t>
            </a:r>
          </a:p>
          <a:p>
            <a:pPr marL="0" indent="0">
              <a:buNone/>
            </a:pPr>
            <a:r>
              <a:rPr lang="en-US" b="1" dirty="0"/>
              <a:t>STEP 2</a:t>
            </a:r>
            <a:r>
              <a:rPr lang="en-US" dirty="0"/>
              <a:t> - Provide Documentation of Disability  </a:t>
            </a:r>
          </a:p>
          <a:p>
            <a:pPr marL="1541463" indent="-1541463">
              <a:buNone/>
            </a:pPr>
            <a:r>
              <a:rPr lang="en-US" b="1" dirty="0"/>
              <a:t>STEP 3</a:t>
            </a:r>
            <a:r>
              <a:rPr lang="en-US" dirty="0"/>
              <a:t> - Participate in an Interactive Accommodations Appointment</a:t>
            </a:r>
          </a:p>
          <a:p>
            <a:pPr marL="1541463" indent="-1541463">
              <a:buNone/>
            </a:pPr>
            <a:endParaRPr lang="en-US" dirty="0"/>
          </a:p>
          <a:p>
            <a:pPr marL="53975" indent="-53975">
              <a:buNone/>
            </a:pPr>
            <a:r>
              <a:rPr lang="en-US" sz="1600" dirty="0"/>
              <a:t>*To obtain an application or other materials in an alternate or accessible format, please email </a:t>
            </a:r>
            <a:r>
              <a:rPr lang="en-US" sz="1600" dirty="0">
                <a:hlinkClick r:id="rId3"/>
              </a:rPr>
              <a:t>accom@richland.edu</a:t>
            </a:r>
            <a:r>
              <a:rPr lang="en-US" sz="1600" dirty="0"/>
              <a:t> </a:t>
            </a:r>
          </a:p>
          <a:p>
            <a:pPr marL="0" indent="0">
              <a:buNone/>
            </a:pPr>
            <a:endParaRPr lang="en-US" dirty="0"/>
          </a:p>
        </p:txBody>
      </p:sp>
    </p:spTree>
    <p:extLst>
      <p:ext uri="{BB962C8B-B14F-4D97-AF65-F5344CB8AC3E}">
        <p14:creationId xmlns:p14="http://schemas.microsoft.com/office/powerpoint/2010/main" val="61676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A308F-277E-4A6B-AE54-5D65557F35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33A1ED25-EB38-4B82-9CBF-F5A5C8378D6B}"/>
              </a:ext>
            </a:extLst>
          </p:cNvPr>
          <p:cNvSpPr>
            <a:spLocks noGrp="1"/>
          </p:cNvSpPr>
          <p:nvPr>
            <p:ph type="title"/>
          </p:nvPr>
        </p:nvSpPr>
        <p:spPr/>
        <p:txBody>
          <a:bodyPr/>
          <a:lstStyle/>
          <a:p>
            <a:pPr algn="ctr"/>
            <a:r>
              <a:rPr lang="en-US" dirty="0"/>
              <a:t>Log in to </a:t>
            </a:r>
            <a:r>
              <a:rPr lang="en-US" dirty="0" err="1"/>
              <a:t>myRichland</a:t>
            </a:r>
            <a:endParaRPr lang="en-US" dirty="0"/>
          </a:p>
        </p:txBody>
      </p:sp>
      <p:sp>
        <p:nvSpPr>
          <p:cNvPr id="6" name="Content Placeholder 5">
            <a:extLst>
              <a:ext uri="{FF2B5EF4-FFF2-40B4-BE49-F238E27FC236}">
                <a16:creationId xmlns:a16="http://schemas.microsoft.com/office/drawing/2014/main" id="{DD1BDF88-5D05-4220-84C6-006A2B534E32}"/>
              </a:ext>
            </a:extLst>
          </p:cNvPr>
          <p:cNvSpPr>
            <a:spLocks noGrp="1"/>
          </p:cNvSpPr>
          <p:nvPr>
            <p:ph idx="1"/>
          </p:nvPr>
        </p:nvSpPr>
        <p:spPr/>
        <p:txBody>
          <a:bodyPr/>
          <a:lstStyle/>
          <a:p>
            <a:r>
              <a:rPr lang="en-US" dirty="0"/>
              <a:t>Follow the link to </a:t>
            </a:r>
            <a:r>
              <a:rPr lang="en-US" dirty="0" err="1"/>
              <a:t>myRichland</a:t>
            </a:r>
            <a:r>
              <a:rPr lang="en-US" dirty="0"/>
              <a:t> from the Richland website or go to </a:t>
            </a:r>
            <a:r>
              <a:rPr lang="en-US" dirty="0">
                <a:hlinkClick r:id="rId3"/>
              </a:rPr>
              <a:t>https://jics.richland.edu/ICS/</a:t>
            </a:r>
            <a:endParaRPr lang="en-US" dirty="0"/>
          </a:p>
          <a:p>
            <a:r>
              <a:rPr lang="en-US" dirty="0"/>
              <a:t>If you have already activated your account, log in using your Richland NetID Username and Password</a:t>
            </a:r>
          </a:p>
          <a:p>
            <a:r>
              <a:rPr lang="en-US" dirty="0"/>
              <a:t>If you have not yet activated your account, follow the instructions on the login screen (instructions on next slide)</a:t>
            </a:r>
          </a:p>
        </p:txBody>
      </p:sp>
    </p:spTree>
    <p:extLst>
      <p:ext uri="{BB962C8B-B14F-4D97-AF65-F5344CB8AC3E}">
        <p14:creationId xmlns:p14="http://schemas.microsoft.com/office/powerpoint/2010/main" val="200389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24E9D1-C910-47B4-8ABB-49820D16252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38711"/>
          </a:xfrm>
          <a:prstGeom prst="rect">
            <a:avLst/>
          </a:prstGeom>
        </p:spPr>
      </p:pic>
      <p:sp>
        <p:nvSpPr>
          <p:cNvPr id="2" name="Title 1">
            <a:extLst>
              <a:ext uri="{FF2B5EF4-FFF2-40B4-BE49-F238E27FC236}">
                <a16:creationId xmlns:a16="http://schemas.microsoft.com/office/drawing/2014/main" id="{D901AF30-E840-46AB-9FAA-256BADC16D5D}"/>
              </a:ext>
            </a:extLst>
          </p:cNvPr>
          <p:cNvSpPr>
            <a:spLocks noGrp="1"/>
          </p:cNvSpPr>
          <p:nvPr>
            <p:ph type="title"/>
          </p:nvPr>
        </p:nvSpPr>
        <p:spPr/>
        <p:txBody>
          <a:bodyPr/>
          <a:lstStyle/>
          <a:p>
            <a:pPr algn="ctr"/>
            <a:r>
              <a:rPr lang="en-US" dirty="0" err="1"/>
              <a:t>myRichland</a:t>
            </a:r>
            <a:r>
              <a:rPr lang="en-US" dirty="0"/>
              <a:t> Account Activation</a:t>
            </a:r>
          </a:p>
        </p:txBody>
      </p:sp>
      <p:sp>
        <p:nvSpPr>
          <p:cNvPr id="3" name="Content Placeholder 2">
            <a:extLst>
              <a:ext uri="{FF2B5EF4-FFF2-40B4-BE49-F238E27FC236}">
                <a16:creationId xmlns:a16="http://schemas.microsoft.com/office/drawing/2014/main" id="{A6C9EA3A-2362-43C8-82E9-7B39CEB4262A}"/>
              </a:ext>
            </a:extLst>
          </p:cNvPr>
          <p:cNvSpPr>
            <a:spLocks noGrp="1"/>
          </p:cNvSpPr>
          <p:nvPr>
            <p:ph idx="1"/>
          </p:nvPr>
        </p:nvSpPr>
        <p:spPr>
          <a:xfrm>
            <a:off x="838200" y="1825625"/>
            <a:ext cx="10515600" cy="4434498"/>
          </a:xfrm>
        </p:spPr>
        <p:txBody>
          <a:bodyPr>
            <a:noAutofit/>
          </a:bodyPr>
          <a:lstStyle/>
          <a:p>
            <a:pPr marL="0" indent="0">
              <a:buNone/>
            </a:pPr>
            <a:r>
              <a:rPr lang="en-US" sz="1600" b="1" dirty="0"/>
              <a:t>I need help logging in &amp; I am a currently enrolled student (or employee)</a:t>
            </a:r>
          </a:p>
          <a:p>
            <a:pPr marL="0" indent="0">
              <a:buNone/>
            </a:pPr>
            <a:r>
              <a:rPr lang="en-US" sz="1600" dirty="0"/>
              <a:t>Choose either the login text above (mobile view) or enter your credentials in the username and password fields. </a:t>
            </a:r>
          </a:p>
          <a:p>
            <a:pPr marL="0" indent="0">
              <a:buNone/>
            </a:pPr>
            <a:r>
              <a:rPr lang="en-US" sz="1600" dirty="0"/>
              <a:t>Students who are currently registered for classes should use their </a:t>
            </a:r>
            <a:r>
              <a:rPr lang="en-US" sz="1600" b="1" dirty="0"/>
              <a:t>Richland NetID username and password</a:t>
            </a:r>
            <a:r>
              <a:rPr lang="en-US" sz="1600" dirty="0"/>
              <a:t> to log into all RCC systems (</a:t>
            </a:r>
            <a:r>
              <a:rPr lang="en-US" sz="1600" dirty="0" err="1"/>
              <a:t>myRichland</a:t>
            </a:r>
            <a:r>
              <a:rPr lang="en-US" sz="1600" dirty="0"/>
              <a:t>, Canvas, email, library databases, etc.)</a:t>
            </a:r>
          </a:p>
          <a:p>
            <a:pPr marL="0" indent="0">
              <a:buNone/>
            </a:pPr>
            <a:r>
              <a:rPr lang="en-US" sz="1600" dirty="0"/>
              <a:t>If you are currently registered for classes and do not have a Richland NetID, you need to </a:t>
            </a:r>
            <a:r>
              <a:rPr lang="en-US" sz="1600" dirty="0">
                <a:hlinkClick r:id="rId3"/>
              </a:rPr>
              <a:t>activate your account.</a:t>
            </a:r>
            <a:endParaRPr lang="en-US" sz="1600" dirty="0"/>
          </a:p>
          <a:p>
            <a:pPr marL="0" indent="0">
              <a:buNone/>
            </a:pPr>
            <a:r>
              <a:rPr lang="en-US" sz="1600" dirty="0"/>
              <a:t>If you are currently registered for classes and have forgotten your password, </a:t>
            </a:r>
            <a:r>
              <a:rPr lang="en-US" sz="1600" dirty="0">
                <a:hlinkClick r:id="rId3"/>
              </a:rPr>
              <a:t>click here to reset your password.</a:t>
            </a:r>
            <a:endParaRPr lang="en-US" sz="1600" dirty="0"/>
          </a:p>
          <a:p>
            <a:pPr marL="0" indent="0">
              <a:buNone/>
            </a:pPr>
            <a:r>
              <a:rPr lang="en-US" sz="1600" dirty="0"/>
              <a:t>If these methods do not work, contact </a:t>
            </a:r>
            <a:r>
              <a:rPr lang="en-US" sz="1600" dirty="0">
                <a:hlinkClick r:id="rId4"/>
              </a:rPr>
              <a:t>ochelp@richland.edu</a:t>
            </a:r>
            <a:r>
              <a:rPr lang="en-US" sz="1600" dirty="0"/>
              <a:t> for assistance.</a:t>
            </a:r>
          </a:p>
          <a:p>
            <a:pPr marL="0" indent="0">
              <a:buNone/>
            </a:pPr>
            <a:endParaRPr lang="en-US" sz="1600" b="1" dirty="0"/>
          </a:p>
          <a:p>
            <a:pPr marL="0" indent="0">
              <a:buNone/>
            </a:pPr>
            <a:r>
              <a:rPr lang="en-US" sz="1600" b="1" dirty="0"/>
              <a:t>I need help logging in &amp; I am *not* enrolled</a:t>
            </a:r>
          </a:p>
          <a:p>
            <a:pPr marL="0" indent="0">
              <a:buNone/>
            </a:pPr>
            <a:r>
              <a:rPr lang="en-US" sz="1600" dirty="0"/>
              <a:t>If you have been a student within the last year, try logging on with your NetID and password.</a:t>
            </a:r>
          </a:p>
          <a:p>
            <a:pPr marL="0" indent="0">
              <a:buNone/>
            </a:pPr>
            <a:r>
              <a:rPr lang="en-US" sz="1600" dirty="0"/>
              <a:t>If your NetID and password do not work (or you haven't been enrolled in classes during the past year) </a:t>
            </a:r>
            <a:r>
              <a:rPr lang="en-US" sz="1600" b="1" dirty="0"/>
              <a:t>enter your Student ID number in the User Name box and birthdate (in MMDDYY format) in the Password box to log in to </a:t>
            </a:r>
            <a:r>
              <a:rPr lang="en-US" sz="1600" b="1" dirty="0" err="1"/>
              <a:t>myRichland</a:t>
            </a:r>
            <a:r>
              <a:rPr lang="en-US" sz="1600" b="1" dirty="0"/>
              <a:t>.</a:t>
            </a:r>
            <a:endParaRPr lang="en-US" sz="1600" dirty="0"/>
          </a:p>
          <a:p>
            <a:pPr marL="0" indent="0">
              <a:buNone/>
            </a:pPr>
            <a:r>
              <a:rPr lang="en-US" sz="1600" dirty="0"/>
              <a:t>Contact </a:t>
            </a:r>
            <a:r>
              <a:rPr lang="en-US" sz="1600" dirty="0">
                <a:hlinkClick r:id="rId4"/>
              </a:rPr>
              <a:t> ochelp@richland.edu</a:t>
            </a:r>
            <a:r>
              <a:rPr lang="en-US" sz="1600" dirty="0"/>
              <a:t> if you need assistance.</a:t>
            </a:r>
          </a:p>
        </p:txBody>
      </p:sp>
    </p:spTree>
    <p:extLst>
      <p:ext uri="{BB962C8B-B14F-4D97-AF65-F5344CB8AC3E}">
        <p14:creationId xmlns:p14="http://schemas.microsoft.com/office/powerpoint/2010/main" val="16418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ACCE41-78B3-4630-9607-594F797F2A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D9A9A02E-05AA-4016-819E-E4254B62F058}"/>
              </a:ext>
            </a:extLst>
          </p:cNvPr>
          <p:cNvSpPr>
            <a:spLocks noGrp="1"/>
          </p:cNvSpPr>
          <p:nvPr>
            <p:ph type="title"/>
          </p:nvPr>
        </p:nvSpPr>
        <p:spPr/>
        <p:txBody>
          <a:bodyPr/>
          <a:lstStyle/>
          <a:p>
            <a:pPr algn="ctr"/>
            <a:r>
              <a:rPr lang="en-US" dirty="0"/>
              <a:t>Placement Test Accommodations</a:t>
            </a:r>
          </a:p>
        </p:txBody>
      </p:sp>
      <p:sp>
        <p:nvSpPr>
          <p:cNvPr id="3" name="Content Placeholder 2">
            <a:extLst>
              <a:ext uri="{FF2B5EF4-FFF2-40B4-BE49-F238E27FC236}">
                <a16:creationId xmlns:a16="http://schemas.microsoft.com/office/drawing/2014/main" id="{0878FBD4-3F05-4D97-9639-C29531662115}"/>
              </a:ext>
            </a:extLst>
          </p:cNvPr>
          <p:cNvSpPr>
            <a:spLocks noGrp="1"/>
          </p:cNvSpPr>
          <p:nvPr>
            <p:ph idx="1"/>
          </p:nvPr>
        </p:nvSpPr>
        <p:spPr/>
        <p:txBody>
          <a:bodyPr/>
          <a:lstStyle/>
          <a:p>
            <a:pPr marL="0" indent="0">
              <a:buNone/>
            </a:pPr>
            <a:r>
              <a:rPr lang="en-US" dirty="0"/>
              <a:t>Placement tests are already untimed and able to be taken in a quiet location.  If additional accommodations are requested (i.e., Test Reader, Test Writer), the accommodations process will need to be completed before taking required Placement Tests.</a:t>
            </a:r>
          </a:p>
          <a:p>
            <a:pPr marL="0" indent="0">
              <a:buNone/>
            </a:pPr>
            <a:endParaRPr lang="en-US" dirty="0"/>
          </a:p>
          <a:p>
            <a:pPr marL="0" indent="0">
              <a:buNone/>
            </a:pPr>
            <a:r>
              <a:rPr lang="en-US" dirty="0"/>
              <a:t>If additional accommodations are not needed for Placement Tests or Placement Tests are not required, you can wait until you are registered for classes to apply for accommodations.</a:t>
            </a:r>
          </a:p>
        </p:txBody>
      </p:sp>
    </p:spTree>
    <p:extLst>
      <p:ext uri="{BB962C8B-B14F-4D97-AF65-F5344CB8AC3E}">
        <p14:creationId xmlns:p14="http://schemas.microsoft.com/office/powerpoint/2010/main" val="195428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66724-1D3A-4B38-B8AB-E4D082A9A5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285" y="21066"/>
            <a:ext cx="12148715" cy="6840237"/>
          </a:xfrm>
          <a:prstGeom prst="rect">
            <a:avLst/>
          </a:prstGeom>
        </p:spPr>
      </p:pic>
      <p:sp>
        <p:nvSpPr>
          <p:cNvPr id="2" name="Title 1">
            <a:extLst>
              <a:ext uri="{FF2B5EF4-FFF2-40B4-BE49-F238E27FC236}">
                <a16:creationId xmlns:a16="http://schemas.microsoft.com/office/drawing/2014/main" id="{BF40DCAE-E999-4D81-B8B5-AB2AE3B7E277}"/>
              </a:ext>
            </a:extLst>
          </p:cNvPr>
          <p:cNvSpPr>
            <a:spLocks noGrp="1"/>
          </p:cNvSpPr>
          <p:nvPr>
            <p:ph type="title"/>
          </p:nvPr>
        </p:nvSpPr>
        <p:spPr/>
        <p:txBody>
          <a:bodyPr>
            <a:normAutofit/>
          </a:bodyPr>
          <a:lstStyle/>
          <a:p>
            <a:pPr marL="1887538" indent="-1887538"/>
            <a:r>
              <a:rPr lang="en-US" dirty="0"/>
              <a:t>STEP 1 - Apply for Accommodations online at my.richland.edu</a:t>
            </a:r>
          </a:p>
        </p:txBody>
      </p:sp>
      <p:sp>
        <p:nvSpPr>
          <p:cNvPr id="3" name="Content Placeholder 2">
            <a:extLst>
              <a:ext uri="{FF2B5EF4-FFF2-40B4-BE49-F238E27FC236}">
                <a16:creationId xmlns:a16="http://schemas.microsoft.com/office/drawing/2014/main" id="{D8FB4DB4-4B01-4064-B804-0CBD1F01EFBD}"/>
              </a:ext>
            </a:extLst>
          </p:cNvPr>
          <p:cNvSpPr>
            <a:spLocks noGrp="1"/>
          </p:cNvSpPr>
          <p:nvPr>
            <p:ph idx="1"/>
          </p:nvPr>
        </p:nvSpPr>
        <p:spPr>
          <a:xfrm>
            <a:off x="838200" y="2310347"/>
            <a:ext cx="10515600" cy="3866615"/>
          </a:xfrm>
        </p:spPr>
        <p:txBody>
          <a:bodyPr/>
          <a:lstStyle/>
          <a:p>
            <a:pPr marL="514350" indent="-514350">
              <a:buFont typeface="+mj-lt"/>
              <a:buAutoNum type="arabicPeriod"/>
            </a:pPr>
            <a:r>
              <a:rPr lang="en-US" dirty="0"/>
              <a:t>Click on or hover over My Student Info and select Accommodations.</a:t>
            </a:r>
          </a:p>
          <a:p>
            <a:pPr marL="514350" indent="-514350">
              <a:buFont typeface="+mj-lt"/>
              <a:buAutoNum type="arabicPeriod"/>
            </a:pPr>
            <a:r>
              <a:rPr lang="en-US" dirty="0"/>
              <a:t>Review consent information and update if needed; click on “Save Consent.”</a:t>
            </a:r>
          </a:p>
          <a:p>
            <a:pPr marL="514350" indent="-514350">
              <a:buFont typeface="+mj-lt"/>
              <a:buAutoNum type="arabicPeriod"/>
            </a:pPr>
            <a:r>
              <a:rPr lang="en-US" dirty="0"/>
              <a:t>Select the term that you are applying for and click on “Go to the online Accommodation Application.”</a:t>
            </a:r>
          </a:p>
          <a:p>
            <a:pPr marL="514350" indent="-514350">
              <a:buFont typeface="+mj-lt"/>
              <a:buAutoNum type="arabicPeriod"/>
            </a:pPr>
            <a:r>
              <a:rPr lang="en-US" dirty="0"/>
              <a:t>Complete the application and submit.</a:t>
            </a:r>
          </a:p>
          <a:p>
            <a:endParaRPr lang="en-US" dirty="0"/>
          </a:p>
        </p:txBody>
      </p:sp>
    </p:spTree>
    <p:extLst>
      <p:ext uri="{BB962C8B-B14F-4D97-AF65-F5344CB8AC3E}">
        <p14:creationId xmlns:p14="http://schemas.microsoft.com/office/powerpoint/2010/main" val="174434527"/>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0B0F0"/>
      </a:hlink>
      <a:folHlink>
        <a:srgbClr val="954F72"/>
      </a:folHlink>
    </a:clrScheme>
    <a:fontScheme name="Richland PP">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2446</TotalTime>
  <Words>1673</Words>
  <Application>Microsoft Office PowerPoint</Application>
  <PresentationFormat>Widescreen</PresentationFormat>
  <Paragraphs>231</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Helvetica</vt:lpstr>
      <vt:lpstr>Office Theme</vt:lpstr>
      <vt:lpstr>Accommodations and Disability Services at Richland Community College</vt:lpstr>
      <vt:lpstr>Academic Success Center (ASC) W213</vt:lpstr>
      <vt:lpstr>Accommodations – who may be eligible?</vt:lpstr>
      <vt:lpstr>Student Driven Process</vt:lpstr>
      <vt:lpstr>Accommodations – 3 Easy Steps</vt:lpstr>
      <vt:lpstr>Log in to myRichland</vt:lpstr>
      <vt:lpstr>myRichland Account Activation</vt:lpstr>
      <vt:lpstr>Placement Test Accommodations</vt:lpstr>
      <vt:lpstr>STEP 1 - Apply for Accommodations online at my.richland.edu</vt:lpstr>
      <vt:lpstr>Consent</vt:lpstr>
      <vt:lpstr>Application</vt:lpstr>
      <vt:lpstr>STEP 2 - Submit Documentation</vt:lpstr>
      <vt:lpstr>How to Document a Physical or Psychological Disability</vt:lpstr>
      <vt:lpstr>How to Document a Learning Disability</vt:lpstr>
      <vt:lpstr>STEP 3 – Meet with Accommodations Specialist </vt:lpstr>
      <vt:lpstr>Interactive Interview</vt:lpstr>
      <vt:lpstr>Accommodation Notices</vt:lpstr>
      <vt:lpstr>Reapply for Accommodations Each Semester After Registering for Classes</vt:lpstr>
      <vt:lpstr>Using Accommodations</vt:lpstr>
      <vt:lpstr>Additional Information</vt:lpstr>
      <vt:lpstr>myRichland Resources</vt:lpstr>
      <vt:lpstr>College and Career Competencies</vt:lpstr>
      <vt:lpstr>LASSI and Study Skills</vt:lpstr>
      <vt:lpstr>Delta Alpha Pi </vt:lpstr>
      <vt:lpstr>Campus Involvement</vt:lpstr>
      <vt:lpstr>One Button Studio</vt:lpstr>
      <vt:lpstr>Tutoring</vt:lpstr>
      <vt:lpstr>Online Instructional Delivery</vt:lpstr>
      <vt:lpstr>Time Management</vt:lpstr>
      <vt:lpstr>Effective Study Area and Environment</vt:lpstr>
      <vt:lpstr>Check Richland Emails Regularly</vt:lpstr>
      <vt:lpstr>Connecting Student Email to Apple Device</vt:lpstr>
      <vt:lpstr>Connecting Student Email to Android Device</vt:lpstr>
      <vt:lpstr>Please Ask Questions and Seek Support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Accommodations and Disability Services at Richland Community College</dc:title>
  <dc:creator>Tara Mata</dc:creator>
  <cp:lastModifiedBy>Tara Mata</cp:lastModifiedBy>
  <cp:revision>57</cp:revision>
  <dcterms:created xsi:type="dcterms:W3CDTF">2020-07-01T15:30:35Z</dcterms:created>
  <dcterms:modified xsi:type="dcterms:W3CDTF">2020-10-29T21:24:23Z</dcterms:modified>
</cp:coreProperties>
</file>