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2"/>
  </p:notesMasterIdLst>
  <p:handoutMasterIdLst>
    <p:handoutMasterId r:id="rId13"/>
  </p:handoutMasterIdLst>
  <p:sldIdLst>
    <p:sldId id="300" r:id="rId2"/>
    <p:sldId id="384" r:id="rId3"/>
    <p:sldId id="363" r:id="rId4"/>
    <p:sldId id="375" r:id="rId5"/>
    <p:sldId id="383" r:id="rId6"/>
    <p:sldId id="385" r:id="rId7"/>
    <p:sldId id="386" r:id="rId8"/>
    <p:sldId id="367" r:id="rId9"/>
    <p:sldId id="381" r:id="rId10"/>
    <p:sldId id="351" r:id="rId11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237"/>
    <a:srgbClr val="F89D4A"/>
    <a:srgbClr val="F9AB65"/>
    <a:srgbClr val="FF2B2B"/>
    <a:srgbClr val="800000"/>
    <a:srgbClr val="AC3896"/>
    <a:srgbClr val="1CFFFA"/>
    <a:srgbClr val="0393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7" autoAdjust="0"/>
    <p:restoredTop sz="94660" autoAdjust="0"/>
  </p:normalViewPr>
  <p:slideViewPr>
    <p:cSldViewPr>
      <p:cViewPr varScale="1">
        <p:scale>
          <a:sx n="105" d="100"/>
          <a:sy n="105" d="100"/>
        </p:scale>
        <p:origin x="11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3BD8806F-6C51-4558-B4C1-9919FDE4A14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1A579C52-7CFB-431A-A496-F1B43FB4916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2FFC4EB9-9D03-4A2B-8371-CB7404115CE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38B7C777-019F-4FDB-9189-A187CEE04DF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D79AB68-8155-44E7-BF87-898F3B448E3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0929E67E-2DF1-42FE-9BAD-EF46B6EDF7B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8903B6A8-DE79-4C6C-838A-AB0139B4237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03CE3C79-EB94-4744-8735-E6F6667CAA93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09680E4A-D596-4E0F-B3FD-0FD25A0707B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1750" name="Rectangle 6">
            <a:extLst>
              <a:ext uri="{FF2B5EF4-FFF2-40B4-BE49-F238E27FC236}">
                <a16:creationId xmlns:a16="http://schemas.microsoft.com/office/drawing/2014/main" id="{8648B99E-DD80-4396-BFBB-451DACCB46E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>
            <a:extLst>
              <a:ext uri="{FF2B5EF4-FFF2-40B4-BE49-F238E27FC236}">
                <a16:creationId xmlns:a16="http://schemas.microsoft.com/office/drawing/2014/main" id="{B763B890-2E44-476E-B3C9-4E690FAE32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9CDFB61-505D-487F-96C0-63C65958830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>
            <a:extLst>
              <a:ext uri="{FF2B5EF4-FFF2-40B4-BE49-F238E27FC236}">
                <a16:creationId xmlns:a16="http://schemas.microsoft.com/office/drawing/2014/main" id="{82ACE8D7-1B39-4793-A2A0-6DFBE21DF04A}"/>
              </a:ext>
            </a:extLst>
          </p:cNvPr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grpSp>
        <p:nvGrpSpPr>
          <p:cNvPr id="5" name="Group 15">
            <a:extLst>
              <a:ext uri="{FF2B5EF4-FFF2-40B4-BE49-F238E27FC236}">
                <a16:creationId xmlns:a16="http://schemas.microsoft.com/office/drawing/2014/main" id="{5A94269C-DF69-4B39-8D62-37D1AF782984}"/>
              </a:ext>
            </a:extLst>
          </p:cNvPr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5">
              <a:extLst>
                <a:ext uri="{FF2B5EF4-FFF2-40B4-BE49-F238E27FC236}">
                  <a16:creationId xmlns:a16="http://schemas.microsoft.com/office/drawing/2014/main" id="{82EB63F0-B9A5-4C37-A8AE-FB8406E690FE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8">
              <a:extLst>
                <a:ext uri="{FF2B5EF4-FFF2-40B4-BE49-F238E27FC236}">
                  <a16:creationId xmlns:a16="http://schemas.microsoft.com/office/drawing/2014/main" id="{57C8DB6A-FB56-4427-ABDF-FC41F40AA6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8">
              <a:extLst>
                <a:ext uri="{FF2B5EF4-FFF2-40B4-BE49-F238E27FC236}">
                  <a16:creationId xmlns:a16="http://schemas.microsoft.com/office/drawing/2014/main" id="{723B9FB5-EEAB-427B-B16A-23DF4A65CF2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B4012701-2B77-47DD-BA3A-C0822288003C}"/>
                </a:ext>
              </a:extLst>
            </p:cNvPr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>
            <a:extLst>
              <a:ext uri="{FF2B5EF4-FFF2-40B4-BE49-F238E27FC236}">
                <a16:creationId xmlns:a16="http://schemas.microsoft.com/office/drawing/2014/main" id="{6B35BCF1-4DD0-41C3-9424-817045D20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>
            <a:extLst>
              <a:ext uri="{FF2B5EF4-FFF2-40B4-BE49-F238E27FC236}">
                <a16:creationId xmlns:a16="http://schemas.microsoft.com/office/drawing/2014/main" id="{AAEDD805-A62C-45E0-B295-D81C6EAD9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>
            <a:extLst>
              <a:ext uri="{FF2B5EF4-FFF2-40B4-BE49-F238E27FC236}">
                <a16:creationId xmlns:a16="http://schemas.microsoft.com/office/drawing/2014/main" id="{9F46FB8B-4446-4F33-803C-687CCB175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BE93D7-DE6C-4F9F-9A51-C4E33D0492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9504906"/>
      </p:ext>
    </p:extLst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59500D68-D694-4741-9F7E-E96CCA46F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676A9EE9-8DEE-4613-B18E-AF26A533A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FE1DEB7F-07F3-4C32-B08C-963B315CC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F2C75E-1712-49A5-8EE0-ABDC6B9656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2999382"/>
      </p:ext>
    </p:extLst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91C5BF2F-F856-4420-8A87-6C295CDAB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171EE5D0-5D3C-4A84-BACB-F3432EF1E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028325FE-29C4-4A9A-9FC0-AB39FB93A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07BC52-0620-4743-8EAC-8539456BDA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156286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96813CBE-D990-4E3C-A8DC-43A3D76F4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160ABD23-003D-4255-8469-4EF6CA665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76A28733-2D34-49BF-B044-D2363F0CB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18527-EB4D-47C2-A8D4-BA0BC6969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0576396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10">
            <a:extLst>
              <a:ext uri="{FF2B5EF4-FFF2-40B4-BE49-F238E27FC236}">
                <a16:creationId xmlns:a16="http://schemas.microsoft.com/office/drawing/2014/main" id="{4CA48785-85E5-4A5E-8EFC-5A5F975D8CA0}"/>
              </a:ext>
            </a:extLst>
          </p:cNvPr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/>
            </a:pPr>
            <a:endParaRPr lang="en-US"/>
          </a:p>
        </p:txBody>
      </p:sp>
      <p:sp>
        <p:nvSpPr>
          <p:cNvPr id="5" name="Chevron 11">
            <a:extLst>
              <a:ext uri="{FF2B5EF4-FFF2-40B4-BE49-F238E27FC236}">
                <a16:creationId xmlns:a16="http://schemas.microsoft.com/office/drawing/2014/main" id="{3AB828E7-8FE9-48A6-B3F5-C90147BC1851}"/>
              </a:ext>
            </a:extLst>
          </p:cNvPr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63CC3AD1-64B8-48A3-9F03-62732E371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60769A5-B0C1-4454-A2EA-7EE339940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DC616A1-C7DF-44DD-B682-369350E2B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7C4AA3-7A4C-46F9-A6FA-11FC33C9DE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96399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6E3710-C6A9-4F22-8340-ADA32AF22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227139-EF42-4ECA-99AF-C130FF013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EEE1C0-C22C-40BA-B8C7-3416663C4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290AF-0613-46F9-B4BD-E08B49A368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70638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D23337-0CE5-490D-9418-3C0B75C2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0561A6-FC4F-4D1B-8C6E-B2F71452B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9B1984-7951-4111-BC00-929091580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37BAD4-7BAF-40C2-980D-5DAA75DF51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99705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05481A-1BA9-4719-ADF7-61752126A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CFE2BB-426F-4FC4-8FAE-D187E8A2F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9FB2B2-5F48-416C-BC99-219EEDD40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E96E0A-4752-4875-B7F1-16CD8D4F88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32266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3E8B1502-771B-41BC-86ED-F4918E581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C8AEAF92-C90B-4085-935A-369C9E973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4AA32EEA-9E2F-44C7-9C3D-B488E22DB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2E9EF-280A-47B3-8F1A-78667B41D8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2308513"/>
      </p:ext>
    </p:extLst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F0C8F6-F53C-4BA9-9686-E84E0A7B0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2E9E35-5208-470F-8DEC-770716D4C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052120-7EF7-474E-A9BC-BB26170A9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73163-BC33-4DDC-AF7A-59D610C53F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97215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">
            <a:extLst>
              <a:ext uri="{FF2B5EF4-FFF2-40B4-BE49-F238E27FC236}">
                <a16:creationId xmlns:a16="http://schemas.microsoft.com/office/drawing/2014/main" id="{9D0C5735-2353-4CCC-AB40-E76AD56F9F06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5">
            <a:extLst>
              <a:ext uri="{FF2B5EF4-FFF2-40B4-BE49-F238E27FC236}">
                <a16:creationId xmlns:a16="http://schemas.microsoft.com/office/drawing/2014/main" id="{5BD9CBFE-DD87-4838-94F8-FFDE63A90B52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1D608C20-2762-4BB2-9987-1C4CAF739B21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2FD5A23-74B9-4F69-9CFD-E7B33926594D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8">
            <a:extLst>
              <a:ext uri="{FF2B5EF4-FFF2-40B4-BE49-F238E27FC236}">
                <a16:creationId xmlns:a16="http://schemas.microsoft.com/office/drawing/2014/main" id="{11D0713A-7426-462A-ABC5-D98FDAD5DD24}"/>
              </a:ext>
            </a:extLst>
          </p:cNvPr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/>
            </a:pPr>
            <a:endParaRPr lang="en-US"/>
          </a:p>
        </p:txBody>
      </p:sp>
      <p:sp>
        <p:nvSpPr>
          <p:cNvPr id="10" name="Chevron 19">
            <a:extLst>
              <a:ext uri="{FF2B5EF4-FFF2-40B4-BE49-F238E27FC236}">
                <a16:creationId xmlns:a16="http://schemas.microsoft.com/office/drawing/2014/main" id="{1C79C8B9-0C86-4C8E-A3DC-DB2780DEF946}"/>
              </a:ext>
            </a:extLst>
          </p:cNvPr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>
            <a:extLst>
              <a:ext uri="{FF2B5EF4-FFF2-40B4-BE49-F238E27FC236}">
                <a16:creationId xmlns:a16="http://schemas.microsoft.com/office/drawing/2014/main" id="{A60AF268-CF5E-48A1-B738-872BB5476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>
            <a:extLst>
              <a:ext uri="{FF2B5EF4-FFF2-40B4-BE49-F238E27FC236}">
                <a16:creationId xmlns:a16="http://schemas.microsoft.com/office/drawing/2014/main" id="{F75224D2-B138-40EA-8D6C-8ED285810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39DBDA3B-E9B7-4536-89F0-A2AA0E0EA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30887E-4201-4798-9A81-53641923EC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33550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>
            <a:extLst>
              <a:ext uri="{FF2B5EF4-FFF2-40B4-BE49-F238E27FC236}">
                <a16:creationId xmlns:a16="http://schemas.microsoft.com/office/drawing/2014/main" id="{2AE874AF-C2A6-44F1-9CF8-E019EC23182F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Freeform 11">
            <a:extLst>
              <a:ext uri="{FF2B5EF4-FFF2-40B4-BE49-F238E27FC236}">
                <a16:creationId xmlns:a16="http://schemas.microsoft.com/office/drawing/2014/main" id="{9F8017E3-79F5-4FA3-82E3-DC52AB8D7FD8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796F86F6-29A4-41E1-9794-E0E0D7EAB677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7F2B926-A722-415A-80BA-BD3F34515D27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>
            <a:extLst>
              <a:ext uri="{FF2B5EF4-FFF2-40B4-BE49-F238E27FC236}">
                <a16:creationId xmlns:a16="http://schemas.microsoft.com/office/drawing/2014/main" id="{F32AF253-86A9-42E7-AEB7-1164D1ED4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>
            <a:extLst>
              <a:ext uri="{FF2B5EF4-FFF2-40B4-BE49-F238E27FC236}">
                <a16:creationId xmlns:a16="http://schemas.microsoft.com/office/drawing/2014/main" id="{5CAF25A3-E964-44C5-ADF0-88374868507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9FA2863-F621-413E-BB59-69F6D5F34F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5E8E22DD-C9A1-492D-9651-EBF4BE8EB6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7E4E3FC2-F70E-44E2-99E2-50D1A991B6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57C46576-696F-4516-B2C2-50ABBDA5892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4" r:id="rId2"/>
    <p:sldLayoutId id="2147483859" r:id="rId3"/>
    <p:sldLayoutId id="2147483860" r:id="rId4"/>
    <p:sldLayoutId id="2147483861" r:id="rId5"/>
    <p:sldLayoutId id="2147483862" r:id="rId6"/>
    <p:sldLayoutId id="2147483855" r:id="rId7"/>
    <p:sldLayoutId id="2147483863" r:id="rId8"/>
    <p:sldLayoutId id="2147483864" r:id="rId9"/>
    <p:sldLayoutId id="2147483856" r:id="rId10"/>
    <p:sldLayoutId id="2147483857" r:id="rId11"/>
  </p:sldLayoutIdLst>
  <p:transition spd="med"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>
            <a:extLst>
              <a:ext uri="{FF2B5EF4-FFF2-40B4-BE49-F238E27FC236}">
                <a16:creationId xmlns:a16="http://schemas.microsoft.com/office/drawing/2014/main" id="{19C09905-B80F-4CC6-B82F-6FCAF0B0E83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481138"/>
            <a:ext cx="8229600" cy="4767262"/>
          </a:xfrm>
        </p:spPr>
        <p:txBody>
          <a:bodyPr/>
          <a:lstStyle/>
          <a:p>
            <a:pPr eaLnBrk="1" hangingPunct="1">
              <a:defRPr/>
            </a:pPr>
            <a:endParaRPr lang="en-US" sz="4000" dirty="0"/>
          </a:p>
          <a:p>
            <a:pPr eaLnBrk="1" hangingPunct="1">
              <a:defRPr/>
            </a:pPr>
            <a:r>
              <a:rPr lang="en-US" sz="6600" dirty="0"/>
              <a:t>Adjunct Instructor </a:t>
            </a:r>
          </a:p>
          <a:p>
            <a:pPr marL="109537" indent="0" eaLnBrk="1" hangingPunct="1">
              <a:buFont typeface="Wingdings 3" panose="05040102010807070707" pitchFamily="18" charset="2"/>
              <a:buNone/>
              <a:defRPr/>
            </a:pPr>
            <a:r>
              <a:rPr lang="en-US" sz="6600" dirty="0"/>
              <a:t> Orientation</a:t>
            </a:r>
          </a:p>
          <a:p>
            <a:pPr marL="109537" indent="0" eaLnBrk="1" hangingPunct="1">
              <a:buFont typeface="Wingdings 3" panose="05040102010807070707" pitchFamily="18" charset="2"/>
              <a:buNone/>
              <a:defRPr/>
            </a:pPr>
            <a:endParaRPr lang="en-US" sz="3000" dirty="0"/>
          </a:p>
          <a:p>
            <a:pPr marL="109537" indent="0" eaLnBrk="1" hangingPunct="1">
              <a:buFont typeface="Wingdings 3" panose="05040102010807070707" pitchFamily="18" charset="2"/>
              <a:buNone/>
              <a:defRPr/>
            </a:pPr>
            <a:r>
              <a:rPr lang="en-US" sz="6600" dirty="0"/>
              <a:t>  </a:t>
            </a:r>
            <a:endParaRPr lang="en-US" sz="6200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82946" name="Rectangle 2">
            <a:extLst>
              <a:ext uri="{FF2B5EF4-FFF2-40B4-BE49-F238E27FC236}">
                <a16:creationId xmlns:a16="http://schemas.microsoft.com/office/drawing/2014/main" id="{A3054D95-2390-43F1-9F42-EE5FFAA251E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Richland Community College</a:t>
            </a:r>
          </a:p>
        </p:txBody>
      </p:sp>
      <p:pic>
        <p:nvPicPr>
          <p:cNvPr id="9220" name="Picture 4" descr="rcc logo bl  gold">
            <a:extLst>
              <a:ext uri="{FF2B5EF4-FFF2-40B4-BE49-F238E27FC236}">
                <a16:creationId xmlns:a16="http://schemas.microsoft.com/office/drawing/2014/main" id="{ECD2401C-4E8F-4F3B-9EBD-9C82A9D5AE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9675" y="5638800"/>
            <a:ext cx="46038" cy="8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2" descr="Q:\RCC\StyleGuide\logos\logo_vertical_large.jpg">
            <a:extLst>
              <a:ext uri="{FF2B5EF4-FFF2-40B4-BE49-F238E27FC236}">
                <a16:creationId xmlns:a16="http://schemas.microsoft.com/office/drawing/2014/main" id="{D848C4B2-9BCA-4421-9890-CC52B90C27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581400"/>
            <a:ext cx="2771775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89678BE0-0C37-4A51-A543-E42EF688E9E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686800" cy="5715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z="4400"/>
          </a:p>
          <a:p>
            <a:pPr eaLnBrk="1" hangingPunct="1"/>
            <a:r>
              <a:rPr lang="en-US" altLang="en-US" sz="4000"/>
              <a:t>Hiring rules</a:t>
            </a:r>
          </a:p>
          <a:p>
            <a:pPr eaLnBrk="1" hangingPunct="1"/>
            <a:r>
              <a:rPr lang="en-US" altLang="en-US" sz="4000"/>
              <a:t>Pay Policies</a:t>
            </a:r>
          </a:p>
          <a:p>
            <a:pPr eaLnBrk="1" hangingPunct="1"/>
            <a:r>
              <a:rPr lang="en-US" altLang="en-US" sz="4000"/>
              <a:t>Harassment-Free Workplace</a:t>
            </a:r>
          </a:p>
          <a:p>
            <a:pPr eaLnBrk="1" hangingPunct="1"/>
            <a:r>
              <a:rPr lang="en-US" altLang="en-US" sz="4000"/>
              <a:t>Leave and Time off Policies</a:t>
            </a:r>
          </a:p>
          <a:p>
            <a:pPr eaLnBrk="1" hangingPunct="1"/>
            <a:r>
              <a:rPr lang="en-US" altLang="en-US" sz="4000"/>
              <a:t>Many other employment-related policies</a:t>
            </a:r>
          </a:p>
          <a:p>
            <a:pPr eaLnBrk="1" hangingPunct="1"/>
            <a:endParaRPr lang="en-US" altLang="en-US"/>
          </a:p>
        </p:txBody>
      </p:sp>
      <p:sp>
        <p:nvSpPr>
          <p:cNvPr id="172034" name="Rectangle 2">
            <a:extLst>
              <a:ext uri="{FF2B5EF4-FFF2-40B4-BE49-F238E27FC236}">
                <a16:creationId xmlns:a16="http://schemas.microsoft.com/office/drawing/2014/main" id="{C3E6BF73-38F3-4FCC-BDA6-9E2ECDBDDB5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/>
              <a:t>Board of Trustees</a:t>
            </a:r>
            <a:br>
              <a:rPr lang="en-US" sz="4000"/>
            </a:br>
            <a:r>
              <a:rPr lang="en-US" sz="4000"/>
              <a:t>Policy Manual</a:t>
            </a:r>
          </a:p>
        </p:txBody>
      </p:sp>
      <p:pic>
        <p:nvPicPr>
          <p:cNvPr id="18436" name="Picture 3" descr="Q:\RCC\StyleGuide\logos\logo_horizontal_large.jpg">
            <a:extLst>
              <a:ext uri="{FF2B5EF4-FFF2-40B4-BE49-F238E27FC236}">
                <a16:creationId xmlns:a16="http://schemas.microsoft.com/office/drawing/2014/main" id="{D2463805-5F01-48ED-A811-7C860FB8DB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825" y="5638800"/>
            <a:ext cx="521017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463C1FAD-1D8D-4A3F-92C9-538843DF356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8334375" cy="5943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z="4400" dirty="0"/>
          </a:p>
          <a:p>
            <a:pPr eaLnBrk="1" hangingPunct="1"/>
            <a:r>
              <a:rPr lang="en-US" altLang="en-US" sz="4000" dirty="0"/>
              <a:t>Campus Security = x6555</a:t>
            </a:r>
          </a:p>
          <a:p>
            <a:pPr eaLnBrk="1" hangingPunct="1"/>
            <a:r>
              <a:rPr lang="en-US" altLang="en-US" sz="4000" dirty="0"/>
              <a:t>911</a:t>
            </a:r>
          </a:p>
          <a:p>
            <a:pPr eaLnBrk="1" hangingPunct="1"/>
            <a:r>
              <a:rPr lang="en-US" altLang="en-US" sz="4000" dirty="0"/>
              <a:t>Behavioral Threat Assessment Team</a:t>
            </a:r>
          </a:p>
          <a:p>
            <a:pPr eaLnBrk="1" hangingPunct="1"/>
            <a:r>
              <a:rPr lang="en-US" altLang="en-US" sz="4000" dirty="0"/>
              <a:t>Accident Reporting</a:t>
            </a:r>
          </a:p>
          <a:p>
            <a:pPr eaLnBrk="1" hangingPunct="1"/>
            <a:r>
              <a:rPr lang="en-US" altLang="en-US" sz="4000" dirty="0"/>
              <a:t>Inclement Weather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196610" name="Rectangle 2">
            <a:extLst>
              <a:ext uri="{FF2B5EF4-FFF2-40B4-BE49-F238E27FC236}">
                <a16:creationId xmlns:a16="http://schemas.microsoft.com/office/drawing/2014/main" id="{9AEACDD0-4585-4D0F-885E-5BF04E01204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Emergency Procedures</a:t>
            </a:r>
          </a:p>
        </p:txBody>
      </p:sp>
      <p:pic>
        <p:nvPicPr>
          <p:cNvPr id="10244" name="Picture 6" descr="Q:\RCC\StyleGuide\logos\logo_horizontal_large.jpg">
            <a:extLst>
              <a:ext uri="{FF2B5EF4-FFF2-40B4-BE49-F238E27FC236}">
                <a16:creationId xmlns:a16="http://schemas.microsoft.com/office/drawing/2014/main" id="{957499F5-BB60-4A29-A2E6-3513D0208B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410200"/>
            <a:ext cx="521017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>
            <a:extLst>
              <a:ext uri="{FF2B5EF4-FFF2-40B4-BE49-F238E27FC236}">
                <a16:creationId xmlns:a16="http://schemas.microsoft.com/office/drawing/2014/main" id="{EEC570FF-6EB1-475F-9365-B426F46D9A0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838200"/>
            <a:ext cx="8229600" cy="5638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z="4400"/>
          </a:p>
          <a:p>
            <a:pPr eaLnBrk="1" hangingPunct="1"/>
            <a:r>
              <a:rPr lang="en-US" altLang="en-US" sz="4800"/>
              <a:t>Commitment</a:t>
            </a:r>
          </a:p>
          <a:p>
            <a:pPr eaLnBrk="1" hangingPunct="1"/>
            <a:r>
              <a:rPr lang="en-US" altLang="en-US" sz="4800"/>
              <a:t>Respect</a:t>
            </a:r>
          </a:p>
          <a:p>
            <a:pPr eaLnBrk="1" hangingPunct="1"/>
            <a:r>
              <a:rPr lang="en-US" altLang="en-US" sz="4800"/>
              <a:t>Excellence</a:t>
            </a:r>
          </a:p>
          <a:p>
            <a:pPr eaLnBrk="1" hangingPunct="1"/>
            <a:r>
              <a:rPr lang="en-US" altLang="en-US" sz="4800"/>
              <a:t>Accountability</a:t>
            </a:r>
          </a:p>
          <a:p>
            <a:pPr eaLnBrk="1" hangingPunct="1"/>
            <a:r>
              <a:rPr lang="en-US" altLang="en-US" sz="4800"/>
              <a:t>Diversity</a:t>
            </a:r>
          </a:p>
        </p:txBody>
      </p:sp>
      <p:sp>
        <p:nvSpPr>
          <p:cNvPr id="184322" name="Rectangle 2">
            <a:extLst>
              <a:ext uri="{FF2B5EF4-FFF2-40B4-BE49-F238E27FC236}">
                <a16:creationId xmlns:a16="http://schemas.microsoft.com/office/drawing/2014/main" id="{231D2CA4-3A36-4341-8EE8-98EDF239384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Preventing Harassment</a:t>
            </a:r>
          </a:p>
        </p:txBody>
      </p:sp>
      <p:sp>
        <p:nvSpPr>
          <p:cNvPr id="11268" name="Rectangle 5">
            <a:extLst>
              <a:ext uri="{FF2B5EF4-FFF2-40B4-BE49-F238E27FC236}">
                <a16:creationId xmlns:a16="http://schemas.microsoft.com/office/drawing/2014/main" id="{1A874BC8-1632-45DC-9610-6B85A0EA08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480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algn="l" eaLnBrk="0" hangingPunct="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algn="l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algn="l" eaLnBrk="0" hangingPunct="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algn="l" eaLnBrk="0" hangingPunct="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11269" name="Picture 1">
            <a:extLst>
              <a:ext uri="{FF2B5EF4-FFF2-40B4-BE49-F238E27FC236}">
                <a16:creationId xmlns:a16="http://schemas.microsoft.com/office/drawing/2014/main" id="{16683D61-68D5-4840-9BD4-054F8E0C14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562600"/>
            <a:ext cx="3429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id="{0EA28B62-4B99-4170-9AFE-90442921A95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8686800" cy="5943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sz="4400" dirty="0"/>
          </a:p>
          <a:p>
            <a:pPr eaLnBrk="1" hangingPunct="1">
              <a:defRPr/>
            </a:pPr>
            <a:r>
              <a:rPr lang="en-US" sz="4000" dirty="0"/>
              <a:t>Equal Employment and </a:t>
            </a:r>
          </a:p>
          <a:p>
            <a:pPr marL="109537" indent="0" eaLnBrk="1" hangingPunct="1">
              <a:buFont typeface="Wingdings 3" panose="05040102010807070707" pitchFamily="18" charset="2"/>
              <a:buNone/>
              <a:defRPr/>
            </a:pPr>
            <a:r>
              <a:rPr lang="en-US" sz="4000" dirty="0"/>
              <a:t>      Non-discrimination</a:t>
            </a:r>
          </a:p>
          <a:p>
            <a:pPr eaLnBrk="1" hangingPunct="1">
              <a:defRPr/>
            </a:pPr>
            <a:r>
              <a:rPr lang="en-US" sz="4000" dirty="0"/>
              <a:t>Anti-harassment</a:t>
            </a:r>
          </a:p>
          <a:p>
            <a:pPr eaLnBrk="1" hangingPunct="1">
              <a:defRPr/>
            </a:pPr>
            <a:r>
              <a:rPr lang="en-US" sz="4000" dirty="0"/>
              <a:t>Family Educational Rights               	 and Privacy Act</a:t>
            </a:r>
          </a:p>
          <a:p>
            <a:pPr eaLnBrk="1" hangingPunct="1">
              <a:defRPr/>
            </a:pPr>
            <a:r>
              <a:rPr lang="en-US" sz="4000" dirty="0"/>
              <a:t>Information Technology Use</a:t>
            </a:r>
          </a:p>
          <a:p>
            <a:pPr marL="109537" indent="0" eaLnBrk="1" hangingPunct="1">
              <a:buFont typeface="Wingdings 3" panose="05040102010807070707" pitchFamily="18" charset="2"/>
              <a:buNone/>
              <a:defRPr/>
            </a:pPr>
            <a:endParaRPr lang="en-US" sz="4000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196610" name="Rectangle 2">
            <a:extLst>
              <a:ext uri="{FF2B5EF4-FFF2-40B4-BE49-F238E27FC236}">
                <a16:creationId xmlns:a16="http://schemas.microsoft.com/office/drawing/2014/main" id="{0136D1C8-B91F-4EE1-961D-E05291DE943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Select Policies</a:t>
            </a:r>
          </a:p>
        </p:txBody>
      </p:sp>
      <p:pic>
        <p:nvPicPr>
          <p:cNvPr id="12292" name="Picture 6" descr="Q:\RCC\StyleGuide\logos\logo_horizontal_large.jpg">
            <a:extLst>
              <a:ext uri="{FF2B5EF4-FFF2-40B4-BE49-F238E27FC236}">
                <a16:creationId xmlns:a16="http://schemas.microsoft.com/office/drawing/2014/main" id="{30F3128A-4FC5-4492-9B4F-379A2E4C6F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410200"/>
            <a:ext cx="521017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CEA9BD6A-2263-43F1-973C-B2EA03716E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8686800" cy="58674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z="4400" dirty="0"/>
          </a:p>
          <a:p>
            <a:pPr eaLnBrk="1" hangingPunct="1"/>
            <a:r>
              <a:rPr lang="en-US" altLang="en-US" sz="4000" dirty="0"/>
              <a:t>Calculated on an Equated Credit Hour basis</a:t>
            </a:r>
          </a:p>
          <a:p>
            <a:pPr lvl="1" eaLnBrk="1" hangingPunct="1"/>
            <a:r>
              <a:rPr lang="en-US" altLang="en-US" sz="3600" dirty="0"/>
              <a:t>i.e. $612 * 3 </a:t>
            </a:r>
            <a:r>
              <a:rPr lang="en-US" altLang="en-US" sz="3600" dirty="0" err="1"/>
              <a:t>ech</a:t>
            </a:r>
            <a:r>
              <a:rPr lang="en-US" altLang="en-US" sz="3600" dirty="0"/>
              <a:t>.</a:t>
            </a:r>
          </a:p>
          <a:p>
            <a:pPr lvl="1" eaLnBrk="1" hangingPunct="1"/>
            <a:endParaRPr lang="en-US" altLang="en-US" sz="4000" dirty="0"/>
          </a:p>
          <a:p>
            <a:pPr eaLnBrk="1" hangingPunct="1"/>
            <a:r>
              <a:rPr lang="en-US" altLang="en-US" sz="4000" dirty="0"/>
              <a:t>Direct Deposit available</a:t>
            </a:r>
          </a:p>
          <a:p>
            <a:pPr eaLnBrk="1" hangingPunct="1"/>
            <a:r>
              <a:rPr lang="en-US" altLang="en-US" sz="4000" dirty="0"/>
              <a:t>Frequency = 2x month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196610" name="Rectangle 2">
            <a:extLst>
              <a:ext uri="{FF2B5EF4-FFF2-40B4-BE49-F238E27FC236}">
                <a16:creationId xmlns:a16="http://schemas.microsoft.com/office/drawing/2014/main" id="{AFD802C7-9ED6-4CDE-8E5B-2616B488A84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Pay</a:t>
            </a:r>
          </a:p>
        </p:txBody>
      </p:sp>
      <p:pic>
        <p:nvPicPr>
          <p:cNvPr id="13316" name="Picture 6" descr="Q:\RCC\StyleGuide\logos\logo_horizontal_large.jpg">
            <a:extLst>
              <a:ext uri="{FF2B5EF4-FFF2-40B4-BE49-F238E27FC236}">
                <a16:creationId xmlns:a16="http://schemas.microsoft.com/office/drawing/2014/main" id="{DDF29C05-27D9-470E-AD7B-B05E1A7D7F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688" y="5410200"/>
            <a:ext cx="521017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id="{454FC410-CC52-40E1-A551-FD402A9B24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533400"/>
            <a:ext cx="8334375" cy="5181600"/>
          </a:xfrm>
        </p:spPr>
        <p:txBody>
          <a:bodyPr/>
          <a:lstStyle/>
          <a:p>
            <a:pPr marL="109537" indent="0" eaLnBrk="1" hangingPunct="1">
              <a:buFont typeface="Wingdings 3" panose="05040102010807070707" pitchFamily="18" charset="2"/>
              <a:buNone/>
              <a:defRPr/>
            </a:pPr>
            <a:endParaRPr lang="en-US" sz="4000" dirty="0"/>
          </a:p>
          <a:p>
            <a:pPr eaLnBrk="1" hangingPunct="1">
              <a:defRPr/>
            </a:pPr>
            <a:r>
              <a:rPr lang="en-US" sz="4000" dirty="0"/>
              <a:t>Fitness Center</a:t>
            </a:r>
          </a:p>
          <a:p>
            <a:pPr eaLnBrk="1" hangingPunct="1">
              <a:defRPr/>
            </a:pPr>
            <a:r>
              <a:rPr lang="en-US" sz="4000" dirty="0"/>
              <a:t>Absences</a:t>
            </a:r>
          </a:p>
          <a:p>
            <a:pPr lvl="1" eaLnBrk="1" hangingPunct="1">
              <a:defRPr/>
            </a:pPr>
            <a:r>
              <a:rPr lang="en-US" sz="3600" dirty="0"/>
              <a:t>1 per class per semester</a:t>
            </a:r>
          </a:p>
          <a:p>
            <a:pPr lvl="1" eaLnBrk="1" hangingPunct="1">
              <a:defRPr/>
            </a:pPr>
            <a:r>
              <a:rPr lang="en-US" sz="3600" dirty="0"/>
              <a:t>advance notice if possible</a:t>
            </a:r>
          </a:p>
          <a:p>
            <a:pPr eaLnBrk="1" hangingPunct="1">
              <a:defRPr/>
            </a:pPr>
            <a:r>
              <a:rPr lang="en-US" sz="4000" dirty="0"/>
              <a:t>Adjunct Recognition</a:t>
            </a:r>
          </a:p>
          <a:p>
            <a:pPr eaLnBrk="1" hangingPunct="1">
              <a:defRPr/>
            </a:pPr>
            <a:r>
              <a:rPr lang="en-US" sz="4000" dirty="0"/>
              <a:t>Tuition Waiver</a:t>
            </a:r>
          </a:p>
          <a:p>
            <a:pPr lvl="1" eaLnBrk="1" hangingPunct="1">
              <a:defRPr/>
            </a:pPr>
            <a:r>
              <a:rPr lang="en-US" sz="3600" dirty="0"/>
              <a:t>w/ one semester of service</a:t>
            </a:r>
          </a:p>
          <a:p>
            <a:pPr lvl="1" eaLnBrk="1" hangingPunct="1">
              <a:defRPr/>
            </a:pPr>
            <a:endParaRPr lang="en-US" sz="3600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196610" name="Rectangle 2">
            <a:extLst>
              <a:ext uri="{FF2B5EF4-FFF2-40B4-BE49-F238E27FC236}">
                <a16:creationId xmlns:a16="http://schemas.microsoft.com/office/drawing/2014/main" id="{EF199A65-DF69-475A-9B17-BBCB7BCEB3D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Benefits</a:t>
            </a:r>
          </a:p>
        </p:txBody>
      </p:sp>
      <p:pic>
        <p:nvPicPr>
          <p:cNvPr id="14340" name="Picture 6" descr="Q:\RCC\StyleGuide\logos\logo_horizontal_large.jpg">
            <a:extLst>
              <a:ext uri="{FF2B5EF4-FFF2-40B4-BE49-F238E27FC236}">
                <a16:creationId xmlns:a16="http://schemas.microsoft.com/office/drawing/2014/main" id="{91155DC4-B972-4CC1-B92C-2F642FC36C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9988" y="5562600"/>
            <a:ext cx="521017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id="{43BCA731-D9C8-40FD-A1C0-E9CB9FB4B2C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334375" cy="4648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sz="4400" dirty="0"/>
          </a:p>
          <a:p>
            <a:pPr eaLnBrk="1" hangingPunct="1">
              <a:defRPr/>
            </a:pPr>
            <a:r>
              <a:rPr lang="en-US" sz="4000" dirty="0"/>
              <a:t>Ethics on-line Training</a:t>
            </a:r>
          </a:p>
          <a:p>
            <a:pPr eaLnBrk="1" hangingPunct="1">
              <a:defRPr/>
            </a:pPr>
            <a:endParaRPr lang="en-US" sz="4000" dirty="0"/>
          </a:p>
          <a:p>
            <a:pPr eaLnBrk="1" hangingPunct="1">
              <a:defRPr/>
            </a:pPr>
            <a:r>
              <a:rPr lang="en-US" sz="4000" dirty="0"/>
              <a:t>Mandatory Reporter Training</a:t>
            </a:r>
          </a:p>
          <a:p>
            <a:pPr marL="109537" indent="0" eaLnBrk="1" hangingPunct="1">
              <a:buFont typeface="Wingdings 3" panose="05040102010807070707" pitchFamily="18" charset="2"/>
              <a:buNone/>
              <a:defRPr/>
            </a:pPr>
            <a:endParaRPr lang="en-US" sz="4000" dirty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196610" name="Rectangle 2">
            <a:extLst>
              <a:ext uri="{FF2B5EF4-FFF2-40B4-BE49-F238E27FC236}">
                <a16:creationId xmlns:a16="http://schemas.microsoft.com/office/drawing/2014/main" id="{44AE99B4-C378-41EE-AC2A-DEFC17A2BDA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Required Training</a:t>
            </a:r>
          </a:p>
        </p:txBody>
      </p:sp>
      <p:pic>
        <p:nvPicPr>
          <p:cNvPr id="15364" name="Picture 6" descr="Q:\RCC\StyleGuide\logos\logo_horizontal_large.jpg">
            <a:extLst>
              <a:ext uri="{FF2B5EF4-FFF2-40B4-BE49-F238E27FC236}">
                <a16:creationId xmlns:a16="http://schemas.microsoft.com/office/drawing/2014/main" id="{E9C7D8E0-8F08-4324-B6B9-DA6AB231E5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410200"/>
            <a:ext cx="521017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83B1BC84-024B-42A8-8F9C-59D1484D8F7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678363"/>
          </a:xfrm>
          <a:ln>
            <a:solidFill>
              <a:srgbClr val="00B05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z="44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7200"/>
              <a:t>    </a:t>
            </a:r>
            <a:r>
              <a:rPr lang="en-US" altLang="en-US" sz="8800">
                <a:solidFill>
                  <a:srgbClr val="00B050"/>
                </a:solidFill>
              </a:rPr>
              <a:t>HR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8800">
                <a:solidFill>
                  <a:srgbClr val="00B050"/>
                </a:solidFill>
              </a:rPr>
              <a:t>   Resources…</a:t>
            </a:r>
          </a:p>
          <a:p>
            <a:pPr eaLnBrk="1" hangingPunct="1"/>
            <a:endParaRPr lang="en-US" altLang="en-US"/>
          </a:p>
        </p:txBody>
      </p:sp>
      <p:sp>
        <p:nvSpPr>
          <p:cNvPr id="188418" name="Rectangle 2">
            <a:extLst>
              <a:ext uri="{FF2B5EF4-FFF2-40B4-BE49-F238E27FC236}">
                <a16:creationId xmlns:a16="http://schemas.microsoft.com/office/drawing/2014/main" id="{724F9644-9D72-4D3A-831A-60E982670B1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Richland Community College</a:t>
            </a:r>
          </a:p>
        </p:txBody>
      </p:sp>
      <p:pic>
        <p:nvPicPr>
          <p:cNvPr id="16388" name="Picture 3" descr="Q:\RCC\StyleGuide\logos\logo_horizontal_large.jpg">
            <a:extLst>
              <a:ext uri="{FF2B5EF4-FFF2-40B4-BE49-F238E27FC236}">
                <a16:creationId xmlns:a16="http://schemas.microsoft.com/office/drawing/2014/main" id="{AB6B4839-9E22-46DF-B689-9844A02059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029200"/>
            <a:ext cx="5210175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>
            <a:extLst>
              <a:ext uri="{FF2B5EF4-FFF2-40B4-BE49-F238E27FC236}">
                <a16:creationId xmlns:a16="http://schemas.microsoft.com/office/drawing/2014/main" id="{278BDB98-B135-4949-AA5C-E9FD872273BD}"/>
              </a:ext>
            </a:extLst>
          </p:cNvPr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152400" y="274638"/>
            <a:ext cx="80772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Board Policy Manual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69B93AF5-CB99-465D-A1B2-86FC309AAAB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143001"/>
            <a:ext cx="3581400" cy="5334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www.richland.edu/board</a:t>
            </a:r>
          </a:p>
          <a:p>
            <a:pPr eaLnBrk="1" hangingPunct="1"/>
            <a:endParaRPr lang="en-US" alt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06EB39-419B-42FE-9655-3A0BD8AE94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476" y="1681381"/>
            <a:ext cx="8419048" cy="3495238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3506</TotalTime>
  <Words>133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Times New Roman</vt:lpstr>
      <vt:lpstr>Arial</vt:lpstr>
      <vt:lpstr>Lucida Sans Unicode</vt:lpstr>
      <vt:lpstr>Wingdings 3</vt:lpstr>
      <vt:lpstr>Verdana</vt:lpstr>
      <vt:lpstr>Wingdings 2</vt:lpstr>
      <vt:lpstr>Wingdings</vt:lpstr>
      <vt:lpstr>Concourse</vt:lpstr>
      <vt:lpstr>Richland Community College</vt:lpstr>
      <vt:lpstr>Emergency Procedures</vt:lpstr>
      <vt:lpstr>Preventing Harassment</vt:lpstr>
      <vt:lpstr>Select Policies</vt:lpstr>
      <vt:lpstr>Pay</vt:lpstr>
      <vt:lpstr>Benefits</vt:lpstr>
      <vt:lpstr>Required Training</vt:lpstr>
      <vt:lpstr>Richland Community College</vt:lpstr>
      <vt:lpstr>Board Policy Manual</vt:lpstr>
      <vt:lpstr>Board of Trustees Policy Manual</vt:lpstr>
    </vt:vector>
  </TitlesOfParts>
  <Company>riveskin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Gschwend</dc:creator>
  <cp:lastModifiedBy>Elizabeth Jackson (Online Learning)</cp:lastModifiedBy>
  <cp:revision>93</cp:revision>
  <dcterms:created xsi:type="dcterms:W3CDTF">2004-07-06T17:41:35Z</dcterms:created>
  <dcterms:modified xsi:type="dcterms:W3CDTF">2020-03-05T15:30:17Z</dcterms:modified>
</cp:coreProperties>
</file>